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6"/>
  </p:notesMasterIdLst>
  <p:sldIdLst>
    <p:sldId id="334" r:id="rId2"/>
    <p:sldId id="338" r:id="rId3"/>
    <p:sldId id="392" r:id="rId4"/>
    <p:sldId id="442" r:id="rId5"/>
    <p:sldId id="393" r:id="rId6"/>
    <p:sldId id="39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17" r:id="rId30"/>
    <p:sldId id="418" r:id="rId31"/>
    <p:sldId id="419" r:id="rId32"/>
    <p:sldId id="420" r:id="rId33"/>
    <p:sldId id="421" r:id="rId34"/>
    <p:sldId id="422" r:id="rId35"/>
    <p:sldId id="423" r:id="rId36"/>
    <p:sldId id="424" r:id="rId37"/>
    <p:sldId id="425" r:id="rId38"/>
    <p:sldId id="426" r:id="rId39"/>
    <p:sldId id="440" r:id="rId40"/>
    <p:sldId id="441" r:id="rId41"/>
    <p:sldId id="439" r:id="rId42"/>
    <p:sldId id="444" r:id="rId43"/>
    <p:sldId id="443" r:id="rId44"/>
    <p:sldId id="445" r:id="rId45"/>
    <p:sldId id="446" r:id="rId46"/>
    <p:sldId id="447" r:id="rId47"/>
    <p:sldId id="448" r:id="rId48"/>
    <p:sldId id="449" r:id="rId49"/>
    <p:sldId id="450" r:id="rId50"/>
    <p:sldId id="451" r:id="rId51"/>
    <p:sldId id="453" r:id="rId52"/>
    <p:sldId id="452" r:id="rId53"/>
    <p:sldId id="427" r:id="rId54"/>
    <p:sldId id="428" r:id="rId55"/>
    <p:sldId id="429" r:id="rId56"/>
    <p:sldId id="430" r:id="rId57"/>
    <p:sldId id="431" r:id="rId58"/>
    <p:sldId id="432" r:id="rId59"/>
    <p:sldId id="433" r:id="rId60"/>
    <p:sldId id="434" r:id="rId61"/>
    <p:sldId id="435" r:id="rId62"/>
    <p:sldId id="436" r:id="rId63"/>
    <p:sldId id="391" r:id="rId64"/>
    <p:sldId id="43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E229533-1901-4D0D-9975-E7EB3A709A31}">
          <p14:sldIdLst>
            <p14:sldId id="334"/>
            <p14:sldId id="338"/>
            <p14:sldId id="392"/>
            <p14:sldId id="442"/>
          </p14:sldIdLst>
        </p14:section>
        <p14:section name="VR vs AR" id="{E24F7D73-7C52-449F-B3F6-01427466FDE6}">
          <p14:sldIdLst>
            <p14:sldId id="393"/>
            <p14:sldId id="394"/>
            <p14:sldId id="395"/>
            <p14:sldId id="396"/>
            <p14:sldId id="397"/>
          </p14:sldIdLst>
        </p14:section>
        <p14:section name="Las HoloLens en detalle" id="{32AC3C42-5504-4BB3-A2DA-D91C2B8DD363}">
          <p14:sldIdLst>
            <p14:sldId id="398"/>
            <p14:sldId id="399"/>
            <p14:sldId id="400"/>
            <p14:sldId id="401"/>
            <p14:sldId id="402"/>
            <p14:sldId id="403"/>
            <p14:sldId id="404"/>
          </p14:sldIdLst>
        </p14:section>
        <p14:section name="Desarrollo" id="{701513D0-ADDA-4CA6-8C44-9A2448825D57}">
          <p14:sldIdLst>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Lst>
        </p14:section>
        <p14:section name="App paso a paso!" id="{26508270-B474-4A10-A657-BC949D86B48A}">
          <p14:sldIdLst>
            <p14:sldId id="425"/>
            <p14:sldId id="426"/>
            <p14:sldId id="440"/>
            <p14:sldId id="441"/>
            <p14:sldId id="439"/>
            <p14:sldId id="444"/>
            <p14:sldId id="443"/>
            <p14:sldId id="445"/>
            <p14:sldId id="446"/>
            <p14:sldId id="447"/>
            <p14:sldId id="448"/>
            <p14:sldId id="449"/>
            <p14:sldId id="450"/>
            <p14:sldId id="451"/>
            <p14:sldId id="453"/>
            <p14:sldId id="452"/>
            <p14:sldId id="427"/>
            <p14:sldId id="428"/>
            <p14:sldId id="429"/>
            <p14:sldId id="430"/>
            <p14:sldId id="431"/>
          </p14:sldIdLst>
        </p14:section>
        <p14:section name="Apps" id="{458A09CB-C986-4E4C-AA0A-CA61EF915AED}">
          <p14:sldIdLst>
            <p14:sldId id="432"/>
            <p14:sldId id="433"/>
            <p14:sldId id="434"/>
          </p14:sldIdLst>
        </p14:section>
        <p14:section name="One more thing" id="{EA918B00-F965-4866-8B78-349A3FFE7530}">
          <p14:sldIdLst>
            <p14:sldId id="435"/>
            <p14:sldId id="436"/>
          </p14:sldIdLst>
        </p14:section>
        <p14:section name="P&amp;R" id="{C4EAA3EF-EEC1-45C6-9639-F01FDCC35012}">
          <p14:sldIdLst>
            <p14:sldId id="391"/>
            <p14:sldId id="43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69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9/22/2017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9/22/2017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205142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0475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 </a:t>
            </a:r>
            <a:r>
              <a:rPr lang="en-US" dirty="0" err="1"/>
              <a:t>tienes</a:t>
            </a:r>
            <a:r>
              <a:rPr lang="en-US" dirty="0"/>
              <a:t> cables</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59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4675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4715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9711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2981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UWP</a:t>
            </a:r>
          </a:p>
          <a:p>
            <a:r>
              <a:rPr lang="en-US" dirty="0" err="1"/>
              <a:t>Ciclo</a:t>
            </a:r>
            <a:r>
              <a:rPr lang="en-US" dirty="0"/>
              <a:t> de </a:t>
            </a:r>
            <a:r>
              <a:rPr lang="en-US" dirty="0" err="1"/>
              <a:t>vida</a:t>
            </a:r>
            <a:r>
              <a:rPr lang="en-US" dirty="0"/>
              <a:t> </a:t>
            </a:r>
            <a:r>
              <a:rPr lang="en-US" dirty="0" err="1"/>
              <a:t>diferente</a:t>
            </a:r>
            <a:endParaRPr lang="en-US" dirty="0"/>
          </a:p>
          <a:p>
            <a:r>
              <a:rPr lang="en-US" dirty="0"/>
              <a:t>515 </a:t>
            </a:r>
            <a:r>
              <a:rPr lang="en-US" dirty="0" err="1"/>
              <a:t>en</a:t>
            </a:r>
            <a:r>
              <a:rPr lang="en-US" dirty="0"/>
              <a:t> C#</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14502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16</a:t>
            </a:r>
            <a:r>
              <a:rPr lang="en-US" baseline="0" dirty="0"/>
              <a:t> y 17 de Abril</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2619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6767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39164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3811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80232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Aún</a:t>
            </a:r>
            <a:r>
              <a:rPr lang="en-US" dirty="0"/>
              <a:t> no </a:t>
            </a:r>
            <a:r>
              <a:rPr lang="en-US" dirty="0" err="1"/>
              <a:t>tenemos</a:t>
            </a:r>
            <a:r>
              <a:rPr lang="en-US" dirty="0"/>
              <a:t> </a:t>
            </a:r>
            <a:r>
              <a:rPr lang="en-US" dirty="0" err="1"/>
              <a:t>acceso</a:t>
            </a:r>
            <a:r>
              <a:rPr lang="en-US" dirty="0"/>
              <a:t> a las </a:t>
            </a:r>
            <a:r>
              <a:rPr lang="en-US" dirty="0" err="1"/>
              <a:t>cámaras</a:t>
            </a:r>
            <a:endParaRPr lang="en-US" dirty="0"/>
          </a:p>
          <a:p>
            <a:r>
              <a:rPr lang="en-US" dirty="0"/>
              <a:t>Pero </a:t>
            </a:r>
            <a:r>
              <a:rPr lang="en-US" dirty="0" err="1"/>
              <a:t>si</a:t>
            </a:r>
            <a:r>
              <a:rPr lang="en-US" dirty="0"/>
              <a:t> a la </a:t>
            </a:r>
            <a:r>
              <a:rPr lang="en-US" dirty="0" err="1"/>
              <a:t>maya</a:t>
            </a:r>
            <a:endParaRPr lang="en-US" dirty="0"/>
          </a:p>
          <a:p>
            <a:r>
              <a:rPr lang="en-US" dirty="0"/>
              <a:t>Finding Planes</a:t>
            </a:r>
          </a:p>
          <a:p>
            <a:r>
              <a:rPr lang="en-US" dirty="0"/>
              <a:t>Object</a:t>
            </a:r>
            <a:r>
              <a:rPr lang="en-US" baseline="0" dirty="0"/>
              <a:t> scanning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3886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Aún</a:t>
            </a:r>
            <a:r>
              <a:rPr lang="en-US" dirty="0"/>
              <a:t> no </a:t>
            </a:r>
            <a:r>
              <a:rPr lang="en-US" dirty="0" err="1"/>
              <a:t>tenemos</a:t>
            </a:r>
            <a:r>
              <a:rPr lang="en-US" dirty="0"/>
              <a:t> </a:t>
            </a:r>
            <a:r>
              <a:rPr lang="en-US" dirty="0" err="1"/>
              <a:t>acceso</a:t>
            </a:r>
            <a:r>
              <a:rPr lang="en-US" dirty="0"/>
              <a:t> a las </a:t>
            </a:r>
            <a:r>
              <a:rPr lang="en-US" dirty="0" err="1"/>
              <a:t>cámaras</a:t>
            </a:r>
            <a:endParaRPr lang="en-US" dirty="0"/>
          </a:p>
          <a:p>
            <a:r>
              <a:rPr lang="en-US" dirty="0"/>
              <a:t>Pero </a:t>
            </a:r>
            <a:r>
              <a:rPr lang="en-US" dirty="0" err="1"/>
              <a:t>si</a:t>
            </a:r>
            <a:r>
              <a:rPr lang="en-US" dirty="0"/>
              <a:t> a la </a:t>
            </a:r>
            <a:r>
              <a:rPr lang="en-US" dirty="0" err="1"/>
              <a:t>maya</a:t>
            </a:r>
            <a:endParaRPr lang="en-US" dirty="0"/>
          </a:p>
          <a:p>
            <a:r>
              <a:rPr lang="en-US" dirty="0"/>
              <a:t>Finding Planes</a:t>
            </a:r>
          </a:p>
          <a:p>
            <a:r>
              <a:rPr lang="en-US" dirty="0"/>
              <a:t>Object</a:t>
            </a:r>
            <a:r>
              <a:rPr lang="en-US" baseline="0" dirty="0"/>
              <a:t> scanning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88484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Aún</a:t>
            </a:r>
            <a:r>
              <a:rPr lang="en-US" dirty="0"/>
              <a:t> no </a:t>
            </a:r>
            <a:r>
              <a:rPr lang="en-US" dirty="0" err="1"/>
              <a:t>tenemos</a:t>
            </a:r>
            <a:r>
              <a:rPr lang="en-US" baseline="0" dirty="0"/>
              <a:t> </a:t>
            </a:r>
            <a:r>
              <a:rPr lang="en-US" baseline="0" dirty="0" err="1"/>
              <a:t>acceso</a:t>
            </a:r>
            <a:r>
              <a:rPr lang="en-US" baseline="0" dirty="0"/>
              <a:t> a la depth camera</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7405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9144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36423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4336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9837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047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34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9/22/2017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95248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11:33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946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9984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11:41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704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3768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7280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11:56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827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0753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12:00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914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0633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555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Project Alloy,</a:t>
            </a:r>
            <a:r>
              <a:rPr lang="en-US" baseline="0" dirty="0"/>
              <a:t> 16 Agosto</a:t>
            </a:r>
          </a:p>
          <a:p>
            <a:r>
              <a:rPr lang="en-US" baseline="0" dirty="0"/>
              <a:t>Intel Developer Forum</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79987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9/23/2017 12:05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920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Especialmente</a:t>
            </a:r>
            <a:r>
              <a:rPr lang="en-US" dirty="0"/>
              <a:t> visible con </a:t>
            </a:r>
            <a:r>
              <a:rPr lang="en-US" dirty="0" err="1"/>
              <a:t>objectos</a:t>
            </a:r>
            <a:r>
              <a:rPr lang="en-US" dirty="0"/>
              <a:t> </a:t>
            </a:r>
            <a:r>
              <a:rPr lang="en-US" dirty="0" err="1"/>
              <a:t>blancos</a:t>
            </a:r>
            <a:endParaRPr lang="en-US" dirty="0"/>
          </a:p>
          <a:p>
            <a:r>
              <a:rPr lang="en-US" dirty="0"/>
              <a:t>Visible</a:t>
            </a:r>
            <a:r>
              <a:rPr lang="en-US" baseline="0" dirty="0"/>
              <a:t> </a:t>
            </a:r>
            <a:r>
              <a:rPr lang="en-US" baseline="0" dirty="0" err="1"/>
              <a:t>en</a:t>
            </a:r>
            <a:r>
              <a:rPr lang="en-US" baseline="0" dirty="0"/>
              <a:t> </a:t>
            </a:r>
            <a:r>
              <a:rPr lang="en-US" baseline="0" dirty="0" err="1"/>
              <a:t>objetos</a:t>
            </a:r>
            <a:r>
              <a:rPr lang="en-US" baseline="0" dirty="0"/>
              <a:t> que se </a:t>
            </a:r>
            <a:r>
              <a:rPr lang="en-US" baseline="0" dirty="0" err="1"/>
              <a:t>mueven</a:t>
            </a:r>
            <a:r>
              <a:rPr lang="en-US" baseline="0" dirty="0"/>
              <a:t> </a:t>
            </a:r>
            <a:r>
              <a:rPr lang="en-US" baseline="0" dirty="0" err="1"/>
              <a:t>rápido</a:t>
            </a:r>
            <a:endParaRPr lang="en-US" baseline="0" dirty="0"/>
          </a:p>
          <a:p>
            <a:r>
              <a:rPr lang="en-US" baseline="0" dirty="0"/>
              <a:t>Visible </a:t>
            </a:r>
            <a:r>
              <a:rPr lang="en-US" baseline="0" dirty="0" err="1"/>
              <a:t>en</a:t>
            </a:r>
            <a:r>
              <a:rPr lang="en-US" baseline="0" dirty="0"/>
              <a:t> </a:t>
            </a:r>
            <a:r>
              <a:rPr lang="en-US" baseline="0" dirty="0" err="1"/>
              <a:t>objetos</a:t>
            </a:r>
            <a:r>
              <a:rPr lang="en-US" baseline="0" dirty="0"/>
              <a:t> </a:t>
            </a:r>
            <a:r>
              <a:rPr lang="en-US" baseline="0" dirty="0" err="1"/>
              <a:t>fuera</a:t>
            </a:r>
            <a:r>
              <a:rPr lang="en-US" baseline="0" dirty="0"/>
              <a:t> del stabilization plane</a:t>
            </a:r>
          </a:p>
          <a:p>
            <a:r>
              <a:rPr lang="en-US" baseline="0" dirty="0"/>
              <a:t>Make the object red, green or blue</a:t>
            </a:r>
          </a:p>
          <a:p>
            <a:r>
              <a:rPr lang="en-US" baseline="0" dirty="0" err="1"/>
              <a:t>Usa</a:t>
            </a:r>
            <a:r>
              <a:rPr lang="en-US" baseline="0" dirty="0"/>
              <a:t> luz </a:t>
            </a:r>
            <a:r>
              <a:rPr lang="en-US" baseline="0" dirty="0" err="1"/>
              <a:t>en</a:t>
            </a:r>
            <a:r>
              <a:rPr lang="en-US" baseline="0" dirty="0"/>
              <a:t> </a:t>
            </a:r>
            <a:r>
              <a:rPr lang="en-US" baseline="0" dirty="0" err="1"/>
              <a:t>vez</a:t>
            </a:r>
            <a:r>
              <a:rPr lang="en-US" baseline="0" dirty="0"/>
              <a:t> de </a:t>
            </a:r>
            <a:r>
              <a:rPr lang="en-US" baseline="0" dirty="0" err="1"/>
              <a:t>geometría</a:t>
            </a:r>
            <a:r>
              <a:rPr lang="en-US" baseline="0" dirty="0"/>
              <a:t> para el cursor</a:t>
            </a:r>
          </a:p>
          <a:p>
            <a:r>
              <a:rPr lang="en-US" baseline="0" dirty="0"/>
              <a:t>No </a:t>
            </a:r>
            <a:r>
              <a:rPr lang="en-US" baseline="0" dirty="0" err="1"/>
              <a:t>muevas</a:t>
            </a:r>
            <a:r>
              <a:rPr lang="en-US" baseline="0" dirty="0"/>
              <a:t> </a:t>
            </a:r>
            <a:r>
              <a:rPr lang="en-US" baseline="0" dirty="0" err="1"/>
              <a:t>objetos</a:t>
            </a:r>
            <a:r>
              <a:rPr lang="en-US" baseline="0" dirty="0"/>
              <a:t> a </a:t>
            </a:r>
            <a:r>
              <a:rPr lang="en-US" baseline="0" dirty="0" err="1"/>
              <a:t>más</a:t>
            </a:r>
            <a:r>
              <a:rPr lang="en-US" baseline="0" dirty="0"/>
              <a:t> de 5 </a:t>
            </a:r>
            <a:r>
              <a:rPr lang="en-US" baseline="0" dirty="0" err="1"/>
              <a:t>grados</a:t>
            </a:r>
            <a:r>
              <a:rPr lang="en-US" baseline="0" dirty="0"/>
              <a:t> / </a:t>
            </a:r>
            <a:r>
              <a:rPr lang="en-US" baseline="0" dirty="0" err="1"/>
              <a:t>seg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92526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Especialmente</a:t>
            </a:r>
            <a:r>
              <a:rPr lang="en-US" dirty="0"/>
              <a:t> visible con </a:t>
            </a:r>
            <a:r>
              <a:rPr lang="en-US" dirty="0" err="1"/>
              <a:t>objectos</a:t>
            </a:r>
            <a:r>
              <a:rPr lang="en-US" dirty="0"/>
              <a:t> </a:t>
            </a:r>
            <a:r>
              <a:rPr lang="en-US" dirty="0" err="1"/>
              <a:t>blancos</a:t>
            </a:r>
            <a:endParaRPr lang="en-US" dirty="0"/>
          </a:p>
          <a:p>
            <a:r>
              <a:rPr lang="en-US" dirty="0"/>
              <a:t>Visible</a:t>
            </a:r>
            <a:r>
              <a:rPr lang="en-US" baseline="0" dirty="0"/>
              <a:t> </a:t>
            </a:r>
            <a:r>
              <a:rPr lang="en-US" baseline="0" dirty="0" err="1"/>
              <a:t>en</a:t>
            </a:r>
            <a:r>
              <a:rPr lang="en-US" baseline="0" dirty="0"/>
              <a:t> </a:t>
            </a:r>
            <a:r>
              <a:rPr lang="en-US" baseline="0" dirty="0" err="1"/>
              <a:t>objetos</a:t>
            </a:r>
            <a:r>
              <a:rPr lang="en-US" baseline="0" dirty="0"/>
              <a:t> que se </a:t>
            </a:r>
            <a:r>
              <a:rPr lang="en-US" baseline="0" dirty="0" err="1"/>
              <a:t>mueven</a:t>
            </a:r>
            <a:r>
              <a:rPr lang="en-US" baseline="0" dirty="0"/>
              <a:t> </a:t>
            </a:r>
            <a:r>
              <a:rPr lang="en-US" baseline="0" dirty="0" err="1"/>
              <a:t>rápido</a:t>
            </a:r>
            <a:endParaRPr lang="en-US" baseline="0" dirty="0"/>
          </a:p>
          <a:p>
            <a:r>
              <a:rPr lang="en-US" baseline="0" dirty="0"/>
              <a:t>Visible </a:t>
            </a:r>
            <a:r>
              <a:rPr lang="en-US" baseline="0" dirty="0" err="1"/>
              <a:t>en</a:t>
            </a:r>
            <a:r>
              <a:rPr lang="en-US" baseline="0" dirty="0"/>
              <a:t> </a:t>
            </a:r>
            <a:r>
              <a:rPr lang="en-US" baseline="0" dirty="0" err="1"/>
              <a:t>objetos</a:t>
            </a:r>
            <a:r>
              <a:rPr lang="en-US" baseline="0" dirty="0"/>
              <a:t> </a:t>
            </a:r>
            <a:r>
              <a:rPr lang="en-US" baseline="0" dirty="0" err="1"/>
              <a:t>fuera</a:t>
            </a:r>
            <a:r>
              <a:rPr lang="en-US" baseline="0" dirty="0"/>
              <a:t> del stabilization plane</a:t>
            </a:r>
          </a:p>
          <a:p>
            <a:r>
              <a:rPr lang="en-US" baseline="0" dirty="0"/>
              <a:t>Make the object red, green or blue</a:t>
            </a:r>
          </a:p>
          <a:p>
            <a:r>
              <a:rPr lang="en-US" baseline="0" dirty="0" err="1"/>
              <a:t>Usa</a:t>
            </a:r>
            <a:r>
              <a:rPr lang="en-US" baseline="0" dirty="0"/>
              <a:t> luz </a:t>
            </a:r>
            <a:r>
              <a:rPr lang="en-US" baseline="0" dirty="0" err="1"/>
              <a:t>en</a:t>
            </a:r>
            <a:r>
              <a:rPr lang="en-US" baseline="0" dirty="0"/>
              <a:t> </a:t>
            </a:r>
            <a:r>
              <a:rPr lang="en-US" baseline="0" dirty="0" err="1"/>
              <a:t>vez</a:t>
            </a:r>
            <a:r>
              <a:rPr lang="en-US" baseline="0" dirty="0"/>
              <a:t> de </a:t>
            </a:r>
            <a:r>
              <a:rPr lang="en-US" baseline="0" dirty="0" err="1"/>
              <a:t>geometría</a:t>
            </a:r>
            <a:r>
              <a:rPr lang="en-US" baseline="0" dirty="0"/>
              <a:t> para el cursor</a:t>
            </a:r>
          </a:p>
          <a:p>
            <a:r>
              <a:rPr lang="en-US" baseline="0" dirty="0"/>
              <a:t>No </a:t>
            </a:r>
            <a:r>
              <a:rPr lang="en-US" baseline="0" dirty="0" err="1"/>
              <a:t>muevas</a:t>
            </a:r>
            <a:r>
              <a:rPr lang="en-US" baseline="0" dirty="0"/>
              <a:t> </a:t>
            </a:r>
            <a:r>
              <a:rPr lang="en-US" baseline="0" dirty="0" err="1"/>
              <a:t>objetos</a:t>
            </a:r>
            <a:r>
              <a:rPr lang="en-US" baseline="0" dirty="0"/>
              <a:t> a </a:t>
            </a:r>
            <a:r>
              <a:rPr lang="en-US" baseline="0" dirty="0" err="1"/>
              <a:t>más</a:t>
            </a:r>
            <a:r>
              <a:rPr lang="en-US" baseline="0" dirty="0"/>
              <a:t> de 5 </a:t>
            </a:r>
            <a:r>
              <a:rPr lang="en-US" baseline="0" dirty="0" err="1"/>
              <a:t>grados</a:t>
            </a:r>
            <a:r>
              <a:rPr lang="en-US" baseline="0" dirty="0"/>
              <a:t> / </a:t>
            </a:r>
            <a:r>
              <a:rPr lang="en-US" baseline="0" dirty="0" err="1"/>
              <a:t>seg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7672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Especialmente</a:t>
            </a:r>
            <a:r>
              <a:rPr lang="en-US" dirty="0"/>
              <a:t> visible con </a:t>
            </a:r>
            <a:r>
              <a:rPr lang="en-US" dirty="0" err="1"/>
              <a:t>objectos</a:t>
            </a:r>
            <a:r>
              <a:rPr lang="en-US" dirty="0"/>
              <a:t> </a:t>
            </a:r>
            <a:r>
              <a:rPr lang="en-US" dirty="0" err="1"/>
              <a:t>blancos</a:t>
            </a:r>
            <a:endParaRPr lang="en-US" dirty="0"/>
          </a:p>
          <a:p>
            <a:r>
              <a:rPr lang="en-US" dirty="0"/>
              <a:t>Visible</a:t>
            </a:r>
            <a:r>
              <a:rPr lang="en-US" baseline="0" dirty="0"/>
              <a:t> </a:t>
            </a:r>
            <a:r>
              <a:rPr lang="en-US" baseline="0" dirty="0" err="1"/>
              <a:t>en</a:t>
            </a:r>
            <a:r>
              <a:rPr lang="en-US" baseline="0" dirty="0"/>
              <a:t> </a:t>
            </a:r>
            <a:r>
              <a:rPr lang="en-US" baseline="0" dirty="0" err="1"/>
              <a:t>objetos</a:t>
            </a:r>
            <a:r>
              <a:rPr lang="en-US" baseline="0" dirty="0"/>
              <a:t> que se </a:t>
            </a:r>
            <a:r>
              <a:rPr lang="en-US" baseline="0" dirty="0" err="1"/>
              <a:t>mueven</a:t>
            </a:r>
            <a:r>
              <a:rPr lang="en-US" baseline="0" dirty="0"/>
              <a:t> </a:t>
            </a:r>
            <a:r>
              <a:rPr lang="en-US" baseline="0" dirty="0" err="1"/>
              <a:t>rápido</a:t>
            </a:r>
            <a:endParaRPr lang="en-US" baseline="0" dirty="0"/>
          </a:p>
          <a:p>
            <a:r>
              <a:rPr lang="en-US" baseline="0" dirty="0"/>
              <a:t>Visible </a:t>
            </a:r>
            <a:r>
              <a:rPr lang="en-US" baseline="0" dirty="0" err="1"/>
              <a:t>en</a:t>
            </a:r>
            <a:r>
              <a:rPr lang="en-US" baseline="0" dirty="0"/>
              <a:t> </a:t>
            </a:r>
            <a:r>
              <a:rPr lang="en-US" baseline="0" dirty="0" err="1"/>
              <a:t>objetos</a:t>
            </a:r>
            <a:r>
              <a:rPr lang="en-US" baseline="0" dirty="0"/>
              <a:t> </a:t>
            </a:r>
            <a:r>
              <a:rPr lang="en-US" baseline="0" dirty="0" err="1"/>
              <a:t>fuera</a:t>
            </a:r>
            <a:r>
              <a:rPr lang="en-US" baseline="0" dirty="0"/>
              <a:t> del stabilization plane</a:t>
            </a:r>
          </a:p>
          <a:p>
            <a:r>
              <a:rPr lang="en-US" baseline="0" dirty="0"/>
              <a:t>Make the object red, green or blue</a:t>
            </a:r>
          </a:p>
          <a:p>
            <a:r>
              <a:rPr lang="en-US" baseline="0" dirty="0" err="1"/>
              <a:t>Usa</a:t>
            </a:r>
            <a:r>
              <a:rPr lang="en-US" baseline="0" dirty="0"/>
              <a:t> luz </a:t>
            </a:r>
            <a:r>
              <a:rPr lang="en-US" baseline="0" dirty="0" err="1"/>
              <a:t>en</a:t>
            </a:r>
            <a:r>
              <a:rPr lang="en-US" baseline="0" dirty="0"/>
              <a:t> </a:t>
            </a:r>
            <a:r>
              <a:rPr lang="en-US" baseline="0" dirty="0" err="1"/>
              <a:t>vez</a:t>
            </a:r>
            <a:r>
              <a:rPr lang="en-US" baseline="0" dirty="0"/>
              <a:t> de </a:t>
            </a:r>
            <a:r>
              <a:rPr lang="en-US" baseline="0" dirty="0" err="1"/>
              <a:t>geometría</a:t>
            </a:r>
            <a:r>
              <a:rPr lang="en-US" baseline="0" dirty="0"/>
              <a:t> para el cursor</a:t>
            </a:r>
          </a:p>
          <a:p>
            <a:r>
              <a:rPr lang="en-US" baseline="0" dirty="0"/>
              <a:t>No </a:t>
            </a:r>
            <a:r>
              <a:rPr lang="en-US" baseline="0" dirty="0" err="1"/>
              <a:t>muevas</a:t>
            </a:r>
            <a:r>
              <a:rPr lang="en-US" baseline="0" dirty="0"/>
              <a:t> </a:t>
            </a:r>
            <a:r>
              <a:rPr lang="en-US" baseline="0" dirty="0" err="1"/>
              <a:t>objetos</a:t>
            </a:r>
            <a:r>
              <a:rPr lang="en-US" baseline="0" dirty="0"/>
              <a:t> a </a:t>
            </a:r>
            <a:r>
              <a:rPr lang="en-US" baseline="0" dirty="0" err="1"/>
              <a:t>más</a:t>
            </a:r>
            <a:r>
              <a:rPr lang="en-US" baseline="0" dirty="0"/>
              <a:t> de 5 </a:t>
            </a:r>
            <a:r>
              <a:rPr lang="en-US" baseline="0" dirty="0" err="1"/>
              <a:t>grados</a:t>
            </a:r>
            <a:r>
              <a:rPr lang="en-US" baseline="0" dirty="0"/>
              <a:t> / </a:t>
            </a:r>
            <a:r>
              <a:rPr lang="en-US" baseline="0" dirty="0" err="1"/>
              <a:t>seg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768688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Optimal zone for hologram placement is between 1.25 m and 5 m</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41723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63</a:t>
            </a:fld>
            <a:endParaRPr lang="en-US"/>
          </a:p>
        </p:txBody>
      </p:sp>
    </p:spTree>
    <p:extLst>
      <p:ext uri="{BB962C8B-B14F-4D97-AF65-F5344CB8AC3E}">
        <p14:creationId xmlns:p14="http://schemas.microsoft.com/office/powerpoint/2010/main" val="2676197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64</a:t>
            </a:fld>
            <a:endParaRPr lang="en-US"/>
          </a:p>
        </p:txBody>
      </p:sp>
    </p:spTree>
    <p:extLst>
      <p:ext uri="{BB962C8B-B14F-4D97-AF65-F5344CB8AC3E}">
        <p14:creationId xmlns:p14="http://schemas.microsoft.com/office/powerpoint/2010/main" val="2289829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9/22/2017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82692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9/22/2017 9:45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3109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1663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17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9/22/2017 9:45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502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9/22/2017</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‹Nº›</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9992979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609600" y="535940"/>
            <a:ext cx="10972800" cy="480731"/>
          </a:xfrm>
        </p:spPr>
        <p:txBody>
          <a:bodyPr/>
          <a:lstStyle/>
          <a:p>
            <a:r>
              <a:rPr lang="en-US" dirty="0"/>
              <a:t>Click to edit title</a:t>
            </a:r>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9/22/2017</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18884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368"/>
            <a:ext cx="11637012" cy="923266"/>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4164365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78D7"/>
                </a:soli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hape 51"/>
          <p:cNvSpPr txBox="1"/>
          <p:nvPr userDrawn="1"/>
        </p:nvSpPr>
        <p:spPr>
          <a:xfrm>
            <a:off x="7776133" y="6257332"/>
            <a:ext cx="3995200" cy="364800"/>
          </a:xfrm>
          <a:prstGeom prst="rect">
            <a:avLst/>
          </a:prstGeom>
          <a:noFill/>
          <a:ln>
            <a:noFill/>
          </a:ln>
        </p:spPr>
        <p:txBody>
          <a:bodyPr lIns="121900" tIns="121900" rIns="121900" bIns="121900" anchor="t" anchorCtr="0">
            <a:noAutofit/>
          </a:bodyPr>
          <a:lstStyle/>
          <a:p>
            <a:pPr lvl="0" algn="r" rtl="0">
              <a:spcBef>
                <a:spcPts val="0"/>
              </a:spcBef>
              <a:buNone/>
            </a:pPr>
            <a:r>
              <a:rPr lang="es-ES" sz="1600" dirty="0" err="1">
                <a:solidFill>
                  <a:srgbClr val="999999"/>
                </a:solidFill>
                <a:latin typeface="Josefin Sans"/>
                <a:ea typeface="Josefin Sans"/>
                <a:cs typeface="Josefin Sans"/>
                <a:sym typeface="Josefin Sans"/>
              </a:rPr>
              <a:t>dotNetMálaga</a:t>
            </a:r>
            <a:r>
              <a:rPr lang="es-ES" sz="1600" dirty="0">
                <a:solidFill>
                  <a:srgbClr val="999999"/>
                </a:solidFill>
                <a:latin typeface="Josefin Sans"/>
                <a:ea typeface="Josefin Sans"/>
                <a:cs typeface="Josefin Sans"/>
                <a:sym typeface="Josefin Sans"/>
              </a:rPr>
              <a:t> 2017</a:t>
            </a:r>
            <a:endParaRPr lang="es" sz="1600" dirty="0">
              <a:solidFill>
                <a:srgbClr val="999999"/>
              </a:solidFill>
              <a:latin typeface="Josefin Sans"/>
              <a:ea typeface="Josefin Sans"/>
              <a:cs typeface="Josefin Sans"/>
              <a:sym typeface="Josefin Sans"/>
            </a:endParaRPr>
          </a:p>
        </p:txBody>
      </p:sp>
    </p:spTree>
    <p:extLst>
      <p:ext uri="{BB962C8B-B14F-4D97-AF65-F5344CB8AC3E}">
        <p14:creationId xmlns:p14="http://schemas.microsoft.com/office/powerpoint/2010/main" val="33052914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8" y="3567660"/>
            <a:ext cx="2915542"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4" y="736518"/>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4" name="TextBox 33"/>
          <p:cNvSpPr txBox="1"/>
          <p:nvPr/>
        </p:nvSpPr>
        <p:spPr>
          <a:xfrm>
            <a:off x="689548" y="3567660"/>
            <a:ext cx="2915542"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46" name="TextBox 45"/>
          <p:cNvSpPr txBox="1"/>
          <p:nvPr userDrawn="1"/>
        </p:nvSpPr>
        <p:spPr>
          <a:xfrm>
            <a:off x="689548" y="3567660"/>
            <a:ext cx="2915542"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1629085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0" y="274637"/>
            <a:ext cx="10972800" cy="11432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1" name="Shape 51"/>
          <p:cNvSpPr txBox="1"/>
          <p:nvPr/>
        </p:nvSpPr>
        <p:spPr>
          <a:xfrm>
            <a:off x="7776133" y="6257332"/>
            <a:ext cx="3995200" cy="364800"/>
          </a:xfrm>
          <a:prstGeom prst="rect">
            <a:avLst/>
          </a:prstGeom>
          <a:noFill/>
          <a:ln>
            <a:noFill/>
          </a:ln>
        </p:spPr>
        <p:txBody>
          <a:bodyPr lIns="121900" tIns="121900" rIns="121900" bIns="121900" anchor="t" anchorCtr="0">
            <a:noAutofit/>
          </a:bodyPr>
          <a:lstStyle/>
          <a:p>
            <a:pPr lvl="0" algn="r" rtl="0">
              <a:spcBef>
                <a:spcPts val="0"/>
              </a:spcBef>
              <a:buNone/>
            </a:pPr>
            <a:r>
              <a:rPr lang="es-ES" sz="1600" dirty="0" err="1">
                <a:solidFill>
                  <a:srgbClr val="999999"/>
                </a:solidFill>
                <a:latin typeface="Josefin Sans"/>
                <a:ea typeface="Josefin Sans"/>
                <a:cs typeface="Josefin Sans"/>
                <a:sym typeface="Josefin Sans"/>
              </a:rPr>
              <a:t>dotNetMálaga</a:t>
            </a:r>
            <a:r>
              <a:rPr lang="es-ES" sz="1600" dirty="0">
                <a:solidFill>
                  <a:srgbClr val="999999"/>
                </a:solidFill>
                <a:latin typeface="Josefin Sans"/>
                <a:ea typeface="Josefin Sans"/>
                <a:cs typeface="Josefin Sans"/>
                <a:sym typeface="Josefin Sans"/>
              </a:rPr>
              <a:t> 2017</a:t>
            </a:r>
            <a:endParaRPr lang="es" sz="1600" dirty="0">
              <a:solidFill>
                <a:srgbClr val="999999"/>
              </a:solidFill>
              <a:latin typeface="Josefin Sans"/>
              <a:ea typeface="Josefin Sans"/>
              <a:cs typeface="Josefin Sans"/>
              <a:sym typeface="Josefin Sans"/>
            </a:endParaRPr>
          </a:p>
        </p:txBody>
      </p:sp>
    </p:spTree>
    <p:extLst>
      <p:ext uri="{BB962C8B-B14F-4D97-AF65-F5344CB8AC3E}">
        <p14:creationId xmlns:p14="http://schemas.microsoft.com/office/powerpoint/2010/main" val="863774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9" r:id="rId9"/>
    <p:sldLayoutId id="2147483745" r:id="rId10"/>
    <p:sldLayoutId id="2147483807" r:id="rId11"/>
    <p:sldLayoutId id="2147483810" r:id="rId12"/>
    <p:sldLayoutId id="2147483811" r:id="rId13"/>
    <p:sldLayoutId id="2147483812" r:id="rId14"/>
    <p:sldLayoutId id="2147483813" r:id="rId15"/>
    <p:sldLayoutId id="2147483814"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gif"/></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Javier Suárez Ruiz</a:t>
            </a:r>
          </a:p>
          <a:p>
            <a:r>
              <a:rPr lang="en-US" dirty="0"/>
              <a:t>@</a:t>
            </a:r>
            <a:r>
              <a:rPr lang="en-US" dirty="0" err="1"/>
              <a:t>jsuarezruiz</a:t>
            </a:r>
            <a:endParaRPr lang="en-US" dirty="0"/>
          </a:p>
        </p:txBody>
      </p:sp>
      <p:sp>
        <p:nvSpPr>
          <p:cNvPr id="3" name="Title 2"/>
          <p:cNvSpPr>
            <a:spLocks noGrp="1"/>
          </p:cNvSpPr>
          <p:nvPr>
            <p:ph type="title"/>
          </p:nvPr>
        </p:nvSpPr>
        <p:spPr>
          <a:xfrm>
            <a:off x="2762655" y="282736"/>
            <a:ext cx="4739158" cy="3763970"/>
          </a:xfrm>
        </p:spPr>
        <p:txBody>
          <a:bodyPr/>
          <a:lstStyle/>
          <a:p>
            <a:r>
              <a:rPr lang="en-US" sz="6000" dirty="0"/>
              <a:t>Taller HoloLens con Wave Engine</a:t>
            </a:r>
          </a:p>
        </p:txBody>
      </p:sp>
      <p:pic>
        <p:nvPicPr>
          <p:cNvPr id="5" name="Imagen 4">
            <a:extLst>
              <a:ext uri="{FF2B5EF4-FFF2-40B4-BE49-F238E27FC236}">
                <a16:creationId xmlns:a16="http://schemas.microsoft.com/office/drawing/2014/main" id="{0240AB90-7754-4A9E-AE42-01E2B8E8DBBB}"/>
              </a:ext>
            </a:extLst>
          </p:cNvPr>
          <p:cNvPicPr>
            <a:picLocks noChangeAspect="1"/>
          </p:cNvPicPr>
          <p:nvPr/>
        </p:nvPicPr>
        <p:blipFill>
          <a:blip r:embed="rId2"/>
          <a:stretch>
            <a:fillRect/>
          </a:stretch>
        </p:blipFill>
        <p:spPr>
          <a:xfrm>
            <a:off x="271104" y="282736"/>
            <a:ext cx="2396247" cy="2396247"/>
          </a:xfrm>
          <a:prstGeom prst="rect">
            <a:avLst/>
          </a:prstGeom>
        </p:spPr>
      </p:pic>
      <p:pic>
        <p:nvPicPr>
          <p:cNvPr id="6" name="Shape 58">
            <a:extLst>
              <a:ext uri="{FF2B5EF4-FFF2-40B4-BE49-F238E27FC236}">
                <a16:creationId xmlns:a16="http://schemas.microsoft.com/office/drawing/2014/main" id="{A03494EA-1258-436F-AD3D-09ACFA22D7C6}"/>
              </a:ext>
            </a:extLst>
          </p:cNvPr>
          <p:cNvPicPr preferRelativeResize="0"/>
          <p:nvPr/>
        </p:nvPicPr>
        <p:blipFill>
          <a:blip r:embed="rId3"/>
          <a:stretch>
            <a:fillRect/>
          </a:stretch>
        </p:blipFill>
        <p:spPr>
          <a:xfrm>
            <a:off x="7501813" y="50"/>
            <a:ext cx="4690188" cy="6863688"/>
          </a:xfrm>
          <a:prstGeom prst="rect">
            <a:avLst/>
          </a:prstGeom>
          <a:noFill/>
          <a:ln>
            <a:noFill/>
          </a:ln>
        </p:spPr>
      </p:pic>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Las HoloLens </a:t>
            </a:r>
            <a:r>
              <a:rPr lang="en-US" dirty="0" err="1"/>
              <a:t>en</a:t>
            </a:r>
            <a:r>
              <a:rPr lang="en-US" dirty="0"/>
              <a:t> </a:t>
            </a:r>
            <a:r>
              <a:rPr lang="en-US" dirty="0" err="1"/>
              <a:t>detalle</a:t>
            </a:r>
            <a:endParaRPr lang="en-US" dirty="0"/>
          </a:p>
        </p:txBody>
      </p:sp>
    </p:spTree>
    <p:extLst>
      <p:ext uri="{BB962C8B-B14F-4D97-AF65-F5344CB8AC3E}">
        <p14:creationId xmlns:p14="http://schemas.microsoft.com/office/powerpoint/2010/main" val="31190620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4538" y="1290396"/>
            <a:ext cx="5582773" cy="4074962"/>
          </a:xfrm>
        </p:spPr>
        <p:txBody>
          <a:bodyPr/>
          <a:lstStyle/>
          <a:p>
            <a:pPr>
              <a:lnSpc>
                <a:spcPct val="150000"/>
              </a:lnSpc>
              <a:buNone/>
            </a:pPr>
            <a:r>
              <a:rPr lang="en-US" sz="1600" dirty="0">
                <a:solidFill>
                  <a:schemeClr val="bg1">
                    <a:lumMod val="50000"/>
                  </a:schemeClr>
                </a:solidFill>
              </a:rPr>
              <a:t>Un </a:t>
            </a:r>
            <a:r>
              <a:rPr lang="en-US" sz="1600" dirty="0" err="1">
                <a:solidFill>
                  <a:schemeClr val="bg1">
                    <a:lumMod val="50000"/>
                  </a:schemeClr>
                </a:solidFill>
              </a:rPr>
              <a:t>holograma</a:t>
            </a:r>
            <a:r>
              <a:rPr lang="en-US" sz="1600" dirty="0">
                <a:solidFill>
                  <a:schemeClr val="bg1">
                    <a:lumMod val="50000"/>
                  </a:schemeClr>
                </a:solidFill>
              </a:rPr>
              <a:t> es un </a:t>
            </a:r>
            <a:r>
              <a:rPr lang="en-US" sz="1600" dirty="0" err="1">
                <a:solidFill>
                  <a:schemeClr val="bg1">
                    <a:lumMod val="50000"/>
                  </a:schemeClr>
                </a:solidFill>
              </a:rPr>
              <a:t>objeto</a:t>
            </a:r>
            <a:r>
              <a:rPr lang="en-US" sz="1600" dirty="0">
                <a:solidFill>
                  <a:schemeClr val="bg1">
                    <a:lumMod val="50000"/>
                  </a:schemeClr>
                </a:solidFill>
              </a:rPr>
              <a:t> </a:t>
            </a:r>
            <a:r>
              <a:rPr lang="en-US" sz="1600" dirty="0" err="1">
                <a:solidFill>
                  <a:schemeClr val="bg1">
                    <a:lumMod val="50000"/>
                  </a:schemeClr>
                </a:solidFill>
              </a:rPr>
              <a:t>como</a:t>
            </a:r>
            <a:r>
              <a:rPr lang="en-US" sz="1600" dirty="0">
                <a:solidFill>
                  <a:schemeClr val="bg1">
                    <a:lumMod val="50000"/>
                  </a:schemeClr>
                </a:solidFill>
              </a:rPr>
              <a:t> </a:t>
            </a:r>
            <a:r>
              <a:rPr lang="en-US" sz="1600" dirty="0" err="1">
                <a:solidFill>
                  <a:schemeClr val="bg1">
                    <a:lumMod val="50000"/>
                  </a:schemeClr>
                </a:solidFill>
              </a:rPr>
              <a:t>cualquier</a:t>
            </a:r>
            <a:r>
              <a:rPr lang="en-US" sz="1600" dirty="0">
                <a:solidFill>
                  <a:schemeClr val="bg1">
                    <a:lumMod val="50000"/>
                  </a:schemeClr>
                </a:solidFill>
              </a:rPr>
              <a:t> </a:t>
            </a:r>
            <a:r>
              <a:rPr lang="en-US" sz="1600" dirty="0" err="1">
                <a:solidFill>
                  <a:schemeClr val="bg1">
                    <a:lumMod val="50000"/>
                  </a:schemeClr>
                </a:solidFill>
              </a:rPr>
              <a:t>otro</a:t>
            </a:r>
            <a:r>
              <a:rPr lang="en-US" sz="1600" dirty="0">
                <a:solidFill>
                  <a:schemeClr val="bg1">
                    <a:lumMod val="50000"/>
                  </a:schemeClr>
                </a:solidFill>
              </a:rPr>
              <a:t> del </a:t>
            </a:r>
            <a:r>
              <a:rPr lang="en-US" sz="1600" dirty="0" err="1">
                <a:solidFill>
                  <a:schemeClr val="bg1">
                    <a:lumMod val="50000"/>
                  </a:schemeClr>
                </a:solidFill>
              </a:rPr>
              <a:t>mundo</a:t>
            </a:r>
            <a:r>
              <a:rPr lang="en-US" sz="1600" dirty="0">
                <a:solidFill>
                  <a:schemeClr val="bg1">
                    <a:lumMod val="50000"/>
                  </a:schemeClr>
                </a:solidFill>
              </a:rPr>
              <a:t> real, con </a:t>
            </a:r>
            <a:r>
              <a:rPr lang="en-US" sz="1600" dirty="0" err="1">
                <a:solidFill>
                  <a:schemeClr val="bg1">
                    <a:lumMod val="50000"/>
                  </a:schemeClr>
                </a:solidFill>
              </a:rPr>
              <a:t>una</a:t>
            </a:r>
            <a:r>
              <a:rPr lang="en-US" sz="1600" dirty="0">
                <a:solidFill>
                  <a:schemeClr val="bg1">
                    <a:lumMod val="50000"/>
                  </a:schemeClr>
                </a:solidFill>
              </a:rPr>
              <a:t> gran </a:t>
            </a:r>
            <a:r>
              <a:rPr lang="en-US" sz="1600" dirty="0" err="1">
                <a:solidFill>
                  <a:schemeClr val="bg1">
                    <a:lumMod val="50000"/>
                  </a:schemeClr>
                </a:solidFill>
              </a:rPr>
              <a:t>diferencia</a:t>
            </a:r>
            <a:r>
              <a:rPr lang="en-US" sz="1600" dirty="0">
                <a:solidFill>
                  <a:schemeClr val="bg1">
                    <a:lumMod val="50000"/>
                  </a:schemeClr>
                </a:solidFill>
              </a:rPr>
              <a:t>, no es </a:t>
            </a:r>
            <a:r>
              <a:rPr lang="en-US" sz="1600" dirty="0" err="1">
                <a:solidFill>
                  <a:schemeClr val="bg1">
                    <a:lumMod val="50000"/>
                  </a:schemeClr>
                </a:solidFill>
              </a:rPr>
              <a:t>físico</a:t>
            </a:r>
            <a:r>
              <a:rPr lang="en-US" sz="1600" dirty="0">
                <a:solidFill>
                  <a:schemeClr val="bg1">
                    <a:lumMod val="50000"/>
                  </a:schemeClr>
                </a:solidFill>
              </a:rPr>
              <a:t>, </a:t>
            </a:r>
            <a:r>
              <a:rPr lang="en-US" sz="1600" dirty="0" err="1">
                <a:solidFill>
                  <a:schemeClr val="bg1">
                    <a:lumMod val="50000"/>
                  </a:schemeClr>
                </a:solidFill>
              </a:rPr>
              <a:t>esta</a:t>
            </a:r>
            <a:r>
              <a:rPr lang="en-US" sz="1600" dirty="0">
                <a:solidFill>
                  <a:schemeClr val="bg1">
                    <a:lumMod val="50000"/>
                  </a:schemeClr>
                </a:solidFill>
              </a:rPr>
              <a:t> </a:t>
            </a:r>
            <a:r>
              <a:rPr lang="en-US" sz="1600" dirty="0" err="1">
                <a:solidFill>
                  <a:schemeClr val="bg1">
                    <a:lumMod val="50000"/>
                  </a:schemeClr>
                </a:solidFill>
              </a:rPr>
              <a:t>enteramente</a:t>
            </a:r>
            <a:r>
              <a:rPr lang="en-US" sz="1600" dirty="0">
                <a:solidFill>
                  <a:schemeClr val="bg1">
                    <a:lumMod val="50000"/>
                  </a:schemeClr>
                </a:solidFill>
              </a:rPr>
              <a:t> </a:t>
            </a:r>
            <a:r>
              <a:rPr lang="en-US" sz="1600" dirty="0" err="1">
                <a:solidFill>
                  <a:schemeClr val="bg1">
                    <a:lumMod val="50000"/>
                  </a:schemeClr>
                </a:solidFill>
              </a:rPr>
              <a:t>realizado</a:t>
            </a:r>
            <a:r>
              <a:rPr lang="en-US" sz="1600" dirty="0">
                <a:solidFill>
                  <a:schemeClr val="bg1">
                    <a:lumMod val="50000"/>
                  </a:schemeClr>
                </a:solidFill>
              </a:rPr>
              <a:t> </a:t>
            </a:r>
            <a:r>
              <a:rPr lang="en-US" sz="1600" dirty="0" err="1">
                <a:solidFill>
                  <a:schemeClr val="bg1">
                    <a:lumMod val="50000"/>
                  </a:schemeClr>
                </a:solidFill>
              </a:rPr>
              <a:t>por</a:t>
            </a:r>
            <a:r>
              <a:rPr lang="en-US" sz="1600" dirty="0">
                <a:solidFill>
                  <a:schemeClr val="bg1">
                    <a:lumMod val="50000"/>
                  </a:schemeClr>
                </a:solidFill>
              </a:rPr>
              <a:t> luz. </a:t>
            </a:r>
          </a:p>
          <a:p>
            <a:pPr>
              <a:lnSpc>
                <a:spcPct val="150000"/>
              </a:lnSpc>
              <a:buNone/>
            </a:pPr>
            <a:endParaRPr lang="en-US" sz="1600" dirty="0">
              <a:solidFill>
                <a:schemeClr val="bg1">
                  <a:lumMod val="50000"/>
                </a:schemeClr>
              </a:solidFill>
            </a:endParaRPr>
          </a:p>
          <a:p>
            <a:pPr>
              <a:lnSpc>
                <a:spcPct val="150000"/>
              </a:lnSpc>
              <a:buNone/>
            </a:pPr>
            <a:r>
              <a:rPr lang="en-US" sz="1600" dirty="0">
                <a:solidFill>
                  <a:schemeClr val="bg1">
                    <a:lumMod val="50000"/>
                  </a:schemeClr>
                </a:solidFill>
              </a:rPr>
              <a:t>Los </a:t>
            </a:r>
            <a:r>
              <a:rPr lang="en-US" sz="1600" dirty="0" err="1">
                <a:solidFill>
                  <a:schemeClr val="bg1">
                    <a:lumMod val="50000"/>
                  </a:schemeClr>
                </a:solidFill>
              </a:rPr>
              <a:t>objetos</a:t>
            </a:r>
            <a:r>
              <a:rPr lang="en-US" sz="1600" dirty="0">
                <a:solidFill>
                  <a:schemeClr val="bg1">
                    <a:lumMod val="50000"/>
                  </a:schemeClr>
                </a:solidFill>
              </a:rPr>
              <a:t> </a:t>
            </a:r>
            <a:r>
              <a:rPr lang="en-US" sz="1600" dirty="0" err="1">
                <a:solidFill>
                  <a:schemeClr val="bg1">
                    <a:lumMod val="50000"/>
                  </a:schemeClr>
                </a:solidFill>
              </a:rPr>
              <a:t>holográficos</a:t>
            </a:r>
            <a:r>
              <a:rPr lang="en-US" sz="1600" dirty="0">
                <a:solidFill>
                  <a:schemeClr val="bg1">
                    <a:lumMod val="50000"/>
                  </a:schemeClr>
                </a:solidFill>
              </a:rPr>
              <a:t> se </a:t>
            </a:r>
            <a:r>
              <a:rPr lang="en-US" sz="1600" dirty="0" err="1">
                <a:solidFill>
                  <a:schemeClr val="bg1">
                    <a:lumMod val="50000"/>
                  </a:schemeClr>
                </a:solidFill>
              </a:rPr>
              <a:t>pueden</a:t>
            </a:r>
            <a:r>
              <a:rPr lang="en-US" sz="1600" dirty="0">
                <a:solidFill>
                  <a:schemeClr val="bg1">
                    <a:lumMod val="50000"/>
                  </a:schemeClr>
                </a:solidFill>
              </a:rPr>
              <a:t> </a:t>
            </a:r>
            <a:r>
              <a:rPr lang="en-US" sz="1600" dirty="0" err="1">
                <a:solidFill>
                  <a:schemeClr val="bg1">
                    <a:lumMod val="50000"/>
                  </a:schemeClr>
                </a:solidFill>
              </a:rPr>
              <a:t>ver</a:t>
            </a:r>
            <a:r>
              <a:rPr lang="en-US" sz="1600" dirty="0">
                <a:solidFill>
                  <a:schemeClr val="bg1">
                    <a:lumMod val="50000"/>
                  </a:schemeClr>
                </a:solidFill>
              </a:rPr>
              <a:t> </a:t>
            </a:r>
            <a:r>
              <a:rPr lang="en-US" sz="1600" dirty="0" err="1">
                <a:solidFill>
                  <a:schemeClr val="bg1">
                    <a:lumMod val="50000"/>
                  </a:schemeClr>
                </a:solidFill>
              </a:rPr>
              <a:t>desde</a:t>
            </a:r>
            <a:r>
              <a:rPr lang="en-US" sz="1600" dirty="0">
                <a:solidFill>
                  <a:schemeClr val="bg1">
                    <a:lumMod val="50000"/>
                  </a:schemeClr>
                </a:solidFill>
              </a:rPr>
              <a:t> </a:t>
            </a:r>
            <a:r>
              <a:rPr lang="en-US" sz="1600" dirty="0" err="1">
                <a:solidFill>
                  <a:schemeClr val="bg1">
                    <a:lumMod val="50000"/>
                  </a:schemeClr>
                </a:solidFill>
              </a:rPr>
              <a:t>diferentes</a:t>
            </a:r>
            <a:r>
              <a:rPr lang="en-US" sz="1600" dirty="0">
                <a:solidFill>
                  <a:schemeClr val="bg1">
                    <a:lumMod val="50000"/>
                  </a:schemeClr>
                </a:solidFill>
              </a:rPr>
              <a:t> </a:t>
            </a:r>
            <a:r>
              <a:rPr lang="en-US" sz="1600" dirty="0" err="1">
                <a:solidFill>
                  <a:schemeClr val="bg1">
                    <a:lumMod val="50000"/>
                  </a:schemeClr>
                </a:solidFill>
              </a:rPr>
              <a:t>ángulos</a:t>
            </a:r>
            <a:r>
              <a:rPr lang="en-US" sz="1600" dirty="0">
                <a:solidFill>
                  <a:schemeClr val="bg1">
                    <a:lumMod val="50000"/>
                  </a:schemeClr>
                </a:solidFill>
              </a:rPr>
              <a:t>, </a:t>
            </a:r>
            <a:r>
              <a:rPr lang="en-US" sz="1600" dirty="0" err="1">
                <a:solidFill>
                  <a:schemeClr val="bg1">
                    <a:lumMod val="50000"/>
                  </a:schemeClr>
                </a:solidFill>
              </a:rPr>
              <a:t>distancias</a:t>
            </a:r>
            <a:r>
              <a:rPr lang="en-US" sz="1600" dirty="0">
                <a:solidFill>
                  <a:schemeClr val="bg1">
                    <a:lumMod val="50000"/>
                  </a:schemeClr>
                </a:solidFill>
              </a:rPr>
              <a:t>, </a:t>
            </a:r>
            <a:r>
              <a:rPr lang="en-US" sz="1600" dirty="0" err="1">
                <a:solidFill>
                  <a:schemeClr val="bg1">
                    <a:lumMod val="50000"/>
                  </a:schemeClr>
                </a:solidFill>
              </a:rPr>
              <a:t>como</a:t>
            </a:r>
            <a:r>
              <a:rPr lang="en-US" sz="1600" dirty="0">
                <a:solidFill>
                  <a:schemeClr val="bg1">
                    <a:lumMod val="50000"/>
                  </a:schemeClr>
                </a:solidFill>
              </a:rPr>
              <a:t> un </a:t>
            </a:r>
            <a:r>
              <a:rPr lang="en-US" sz="1600" dirty="0" err="1">
                <a:solidFill>
                  <a:schemeClr val="bg1">
                    <a:lumMod val="50000"/>
                  </a:schemeClr>
                </a:solidFill>
              </a:rPr>
              <a:t>objeto</a:t>
            </a:r>
            <a:r>
              <a:rPr lang="en-US" sz="1600" dirty="0">
                <a:solidFill>
                  <a:schemeClr val="bg1">
                    <a:lumMod val="50000"/>
                  </a:schemeClr>
                </a:solidFill>
              </a:rPr>
              <a:t> </a:t>
            </a:r>
            <a:r>
              <a:rPr lang="en-US" sz="1600" dirty="0" err="1">
                <a:solidFill>
                  <a:schemeClr val="bg1">
                    <a:lumMod val="50000"/>
                  </a:schemeClr>
                </a:solidFill>
              </a:rPr>
              <a:t>físico</a:t>
            </a:r>
            <a:r>
              <a:rPr lang="en-US" sz="1600" dirty="0">
                <a:solidFill>
                  <a:schemeClr val="bg1">
                    <a:lumMod val="50000"/>
                  </a:schemeClr>
                </a:solidFill>
              </a:rPr>
              <a:t> real.</a:t>
            </a:r>
          </a:p>
          <a:p>
            <a:pPr>
              <a:lnSpc>
                <a:spcPct val="150000"/>
              </a:lnSpc>
              <a:buNone/>
            </a:pPr>
            <a:endParaRPr lang="en-US" sz="1600" dirty="0">
              <a:solidFill>
                <a:schemeClr val="bg1">
                  <a:lumMod val="50000"/>
                </a:schemeClr>
              </a:solidFill>
            </a:endParaRPr>
          </a:p>
          <a:p>
            <a:pPr>
              <a:lnSpc>
                <a:spcPct val="150000"/>
              </a:lnSpc>
              <a:buNone/>
            </a:pPr>
            <a:r>
              <a:rPr lang="en-US" sz="1600" dirty="0">
                <a:solidFill>
                  <a:schemeClr val="bg1">
                    <a:lumMod val="50000"/>
                  </a:schemeClr>
                </a:solidFill>
              </a:rPr>
              <a:t>Los </a:t>
            </a:r>
            <a:r>
              <a:rPr lang="en-US" sz="1600" dirty="0" err="1">
                <a:solidFill>
                  <a:schemeClr val="bg1">
                    <a:lumMod val="50000"/>
                  </a:schemeClr>
                </a:solidFill>
              </a:rPr>
              <a:t>hologramas</a:t>
            </a:r>
            <a:r>
              <a:rPr lang="en-US" sz="1600" dirty="0">
                <a:solidFill>
                  <a:schemeClr val="bg1">
                    <a:lumMod val="50000"/>
                  </a:schemeClr>
                </a:solidFill>
              </a:rPr>
              <a:t> no </a:t>
            </a:r>
            <a:r>
              <a:rPr lang="en-US" sz="1600" dirty="0" err="1">
                <a:solidFill>
                  <a:schemeClr val="bg1">
                    <a:lumMod val="50000"/>
                  </a:schemeClr>
                </a:solidFill>
              </a:rPr>
              <a:t>ofrecen</a:t>
            </a:r>
            <a:r>
              <a:rPr lang="en-US" sz="1600" dirty="0">
                <a:solidFill>
                  <a:schemeClr val="bg1">
                    <a:lumMod val="50000"/>
                  </a:schemeClr>
                </a:solidFill>
              </a:rPr>
              <a:t> </a:t>
            </a:r>
            <a:r>
              <a:rPr lang="en-US" sz="1600" dirty="0" err="1">
                <a:solidFill>
                  <a:schemeClr val="bg1">
                    <a:lumMod val="50000"/>
                  </a:schemeClr>
                </a:solidFill>
              </a:rPr>
              <a:t>ningun</a:t>
            </a:r>
            <a:r>
              <a:rPr lang="en-US" sz="1600" dirty="0">
                <a:solidFill>
                  <a:schemeClr val="bg1">
                    <a:lumMod val="50000"/>
                  </a:schemeClr>
                </a:solidFill>
              </a:rPr>
              <a:t> </a:t>
            </a:r>
            <a:r>
              <a:rPr lang="en-US" sz="1600" dirty="0" err="1">
                <a:solidFill>
                  <a:schemeClr val="bg1">
                    <a:lumMod val="50000"/>
                  </a:schemeClr>
                </a:solidFill>
              </a:rPr>
              <a:t>tipo</a:t>
            </a:r>
            <a:r>
              <a:rPr lang="en-US" sz="1600" dirty="0">
                <a:solidFill>
                  <a:schemeClr val="bg1">
                    <a:lumMod val="50000"/>
                  </a:schemeClr>
                </a:solidFill>
              </a:rPr>
              <a:t> de Resistencia al </a:t>
            </a:r>
            <a:r>
              <a:rPr lang="en-US" sz="1600" dirty="0" err="1">
                <a:solidFill>
                  <a:schemeClr val="bg1">
                    <a:lumMod val="50000"/>
                  </a:schemeClr>
                </a:solidFill>
              </a:rPr>
              <a:t>ser</a:t>
            </a:r>
            <a:r>
              <a:rPr lang="en-US" sz="1600" dirty="0">
                <a:solidFill>
                  <a:schemeClr val="bg1">
                    <a:lumMod val="50000"/>
                  </a:schemeClr>
                </a:solidFill>
              </a:rPr>
              <a:t> </a:t>
            </a:r>
            <a:r>
              <a:rPr lang="en-US" sz="1600" dirty="0" err="1">
                <a:solidFill>
                  <a:schemeClr val="bg1">
                    <a:lumMod val="50000"/>
                  </a:schemeClr>
                </a:solidFill>
              </a:rPr>
              <a:t>presionados</a:t>
            </a:r>
            <a:r>
              <a:rPr lang="en-US" sz="1600" dirty="0">
                <a:solidFill>
                  <a:schemeClr val="bg1">
                    <a:lumMod val="50000"/>
                  </a:schemeClr>
                </a:solidFill>
              </a:rPr>
              <a:t> o </a:t>
            </a:r>
            <a:r>
              <a:rPr lang="en-US" sz="1600" dirty="0" err="1">
                <a:solidFill>
                  <a:schemeClr val="bg1">
                    <a:lumMod val="50000"/>
                  </a:schemeClr>
                </a:solidFill>
              </a:rPr>
              <a:t>tocados</a:t>
            </a:r>
            <a:r>
              <a:rPr lang="en-US" sz="1600" dirty="0">
                <a:solidFill>
                  <a:schemeClr val="bg1">
                    <a:lumMod val="50000"/>
                  </a:schemeClr>
                </a:solidFill>
              </a:rPr>
              <a:t> </a:t>
            </a:r>
            <a:r>
              <a:rPr lang="en-US" sz="1600" dirty="0" err="1">
                <a:solidFill>
                  <a:schemeClr val="bg1">
                    <a:lumMod val="50000"/>
                  </a:schemeClr>
                </a:solidFill>
              </a:rPr>
              <a:t>porque</a:t>
            </a:r>
            <a:r>
              <a:rPr lang="en-US" sz="1600" dirty="0">
                <a:solidFill>
                  <a:schemeClr val="bg1">
                    <a:lumMod val="50000"/>
                  </a:schemeClr>
                </a:solidFill>
              </a:rPr>
              <a:t> </a:t>
            </a:r>
            <a:r>
              <a:rPr lang="en-US" sz="1600" dirty="0" err="1">
                <a:solidFill>
                  <a:schemeClr val="bg1">
                    <a:lumMod val="50000"/>
                  </a:schemeClr>
                </a:solidFill>
              </a:rPr>
              <a:t>en</a:t>
            </a:r>
            <a:r>
              <a:rPr lang="en-US" sz="1600" dirty="0">
                <a:solidFill>
                  <a:schemeClr val="bg1">
                    <a:lumMod val="50000"/>
                  </a:schemeClr>
                </a:solidFill>
              </a:rPr>
              <a:t> </a:t>
            </a:r>
            <a:r>
              <a:rPr lang="en-US" sz="1600" dirty="0" err="1">
                <a:solidFill>
                  <a:schemeClr val="bg1">
                    <a:lumMod val="50000"/>
                  </a:schemeClr>
                </a:solidFill>
              </a:rPr>
              <a:t>realidad</a:t>
            </a:r>
            <a:r>
              <a:rPr lang="en-US" sz="1600" dirty="0">
                <a:solidFill>
                  <a:schemeClr val="bg1">
                    <a:lumMod val="50000"/>
                  </a:schemeClr>
                </a:solidFill>
              </a:rPr>
              <a:t>, no </a:t>
            </a:r>
            <a:r>
              <a:rPr lang="en-US" sz="1600" dirty="0" err="1">
                <a:solidFill>
                  <a:schemeClr val="bg1">
                    <a:lumMod val="50000"/>
                  </a:schemeClr>
                </a:solidFill>
              </a:rPr>
              <a:t>tienen</a:t>
            </a:r>
            <a:r>
              <a:rPr lang="en-US" sz="1600" dirty="0">
                <a:solidFill>
                  <a:schemeClr val="bg1">
                    <a:lumMod val="50000"/>
                  </a:schemeClr>
                </a:solidFill>
              </a:rPr>
              <a:t> </a:t>
            </a:r>
            <a:r>
              <a:rPr lang="en-US" sz="1600" dirty="0" err="1">
                <a:solidFill>
                  <a:schemeClr val="bg1">
                    <a:lumMod val="50000"/>
                  </a:schemeClr>
                </a:solidFill>
              </a:rPr>
              <a:t>cuerpo</a:t>
            </a:r>
            <a:r>
              <a:rPr lang="en-US" sz="1600" dirty="0">
                <a:solidFill>
                  <a:schemeClr val="bg1">
                    <a:lumMod val="50000"/>
                  </a:schemeClr>
                </a:solidFill>
              </a:rPr>
              <a:t> </a:t>
            </a:r>
            <a:r>
              <a:rPr lang="en-US" sz="1600" dirty="0" err="1">
                <a:solidFill>
                  <a:schemeClr val="bg1">
                    <a:lumMod val="50000"/>
                  </a:schemeClr>
                </a:solidFill>
              </a:rPr>
              <a:t>físico</a:t>
            </a:r>
            <a:r>
              <a:rPr lang="en-US" sz="1600" dirty="0">
                <a:solidFill>
                  <a:schemeClr val="bg1">
                    <a:lumMod val="50000"/>
                  </a:schemeClr>
                </a:solidFill>
              </a:rPr>
              <a:t> </a:t>
            </a:r>
            <a:r>
              <a:rPr lang="en-US" sz="1600" dirty="0" err="1">
                <a:solidFill>
                  <a:schemeClr val="bg1">
                    <a:lumMod val="50000"/>
                  </a:schemeClr>
                </a:solidFill>
              </a:rPr>
              <a:t>ni</a:t>
            </a:r>
            <a:r>
              <a:rPr lang="en-US" sz="1600" dirty="0">
                <a:solidFill>
                  <a:schemeClr val="bg1">
                    <a:lumMod val="50000"/>
                  </a:schemeClr>
                </a:solidFill>
              </a:rPr>
              <a:t> masa. </a:t>
            </a:r>
          </a:p>
        </p:txBody>
      </p:sp>
      <p:sp>
        <p:nvSpPr>
          <p:cNvPr id="2" name="Title 1"/>
          <p:cNvSpPr>
            <a:spLocks noGrp="1"/>
          </p:cNvSpPr>
          <p:nvPr>
            <p:ph type="title"/>
          </p:nvPr>
        </p:nvSpPr>
        <p:spPr>
          <a:xfrm>
            <a:off x="117517" y="289958"/>
            <a:ext cx="11655840" cy="899537"/>
          </a:xfrm>
        </p:spPr>
        <p:txBody>
          <a:bodyPr/>
          <a:lstStyle/>
          <a:p>
            <a:r>
              <a:rPr lang="en-US" dirty="0"/>
              <a:t>¿Qué es un </a:t>
            </a:r>
            <a:r>
              <a:rPr lang="en-US" dirty="0" err="1"/>
              <a:t>holograma</a:t>
            </a:r>
            <a:r>
              <a:rPr lang="en-US" dirty="0"/>
              <a:t>?</a:t>
            </a:r>
            <a:endParaRPr lang="en-US" sz="3921" dirty="0">
              <a:gradFill>
                <a:gsLst>
                  <a:gs pos="10101">
                    <a:schemeClr val="tx1"/>
                  </a:gs>
                  <a:gs pos="54000">
                    <a:schemeClr val="tx1"/>
                  </a:gs>
                </a:gsLst>
                <a:lin ang="5400000" scaled="0"/>
              </a:gradFill>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311" y="1290395"/>
            <a:ext cx="5546828" cy="2912085"/>
          </a:xfrm>
          <a:prstGeom prst="rect">
            <a:avLst/>
          </a:prstGeom>
        </p:spPr>
      </p:pic>
    </p:spTree>
    <p:extLst>
      <p:ext uri="{BB962C8B-B14F-4D97-AF65-F5344CB8AC3E}">
        <p14:creationId xmlns:p14="http://schemas.microsoft.com/office/powerpoint/2010/main" val="382064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08" y="274637"/>
            <a:ext cx="11298193" cy="1143200"/>
          </a:xfrm>
        </p:spPr>
        <p:txBody>
          <a:bodyPr/>
          <a:lstStyle/>
          <a:p>
            <a:r>
              <a:rPr lang="en-US" dirty="0"/>
              <a:t>Hololens</a:t>
            </a:r>
            <a:endParaRPr lang="en-US" sz="3921" dirty="0">
              <a:gradFill>
                <a:gsLst>
                  <a:gs pos="10101">
                    <a:schemeClr val="tx1"/>
                  </a:gs>
                  <a:gs pos="54000">
                    <a:schemeClr val="tx1"/>
                  </a:gs>
                </a:gsLst>
                <a:lin ang="5400000" scaled="0"/>
              </a:gradFill>
            </a:endParaRPr>
          </a:p>
        </p:txBody>
      </p:sp>
      <p:sp>
        <p:nvSpPr>
          <p:cNvPr id="4" name="TextBox 3"/>
          <p:cNvSpPr txBox="1"/>
          <p:nvPr/>
        </p:nvSpPr>
        <p:spPr>
          <a:xfrm>
            <a:off x="284207" y="1437275"/>
            <a:ext cx="5538568" cy="772418"/>
          </a:xfrm>
          <a:prstGeom prst="rect">
            <a:avLst/>
          </a:prstGeom>
          <a:noFill/>
        </p:spPr>
        <p:txBody>
          <a:bodyPr wrap="square" lIns="179285" tIns="143428" rIns="179285" bIns="143428" rtlCol="0">
            <a:spAutoFit/>
          </a:bodyPr>
          <a:lstStyle/>
          <a:p>
            <a:pPr defTabSz="914344">
              <a:spcAft>
                <a:spcPts val="588"/>
              </a:spcAft>
              <a:defRPr/>
            </a:pPr>
            <a:r>
              <a:rPr lang="en-US" sz="3137" dirty="0">
                <a:solidFill>
                  <a:schemeClr val="bg1">
                    <a:lumMod val="50000"/>
                  </a:schemeClr>
                </a:solidFill>
                <a:latin typeface="Segoe UI Light"/>
              </a:rPr>
              <a:t>¿Qué son?</a:t>
            </a:r>
            <a:endParaRPr lang="en-US" sz="2353" dirty="0">
              <a:solidFill>
                <a:schemeClr val="bg1">
                  <a:lumMod val="50000"/>
                </a:schemeClr>
              </a:solidFill>
              <a:latin typeface="Segoe UI Light"/>
            </a:endParaRPr>
          </a:p>
        </p:txBody>
      </p:sp>
      <p:sp>
        <p:nvSpPr>
          <p:cNvPr id="9" name="Rectangle 8"/>
          <p:cNvSpPr/>
          <p:nvPr/>
        </p:nvSpPr>
        <p:spPr>
          <a:xfrm>
            <a:off x="269240" y="2459348"/>
            <a:ext cx="6175949" cy="3477875"/>
          </a:xfrm>
          <a:prstGeom prst="rect">
            <a:avLst/>
          </a:prstGeom>
        </p:spPr>
        <p:txBody>
          <a:bodyPr wrap="square">
            <a:spAutoFit/>
          </a:bodyPr>
          <a:lstStyle/>
          <a:p>
            <a:r>
              <a:rPr lang="en-US" sz="2000" dirty="0"/>
              <a:t>Microsoft HoloLens es el primer </a:t>
            </a:r>
            <a:r>
              <a:rPr lang="en-US" sz="2000" dirty="0" err="1"/>
              <a:t>ordenador</a:t>
            </a:r>
            <a:r>
              <a:rPr lang="en-US" sz="2000" dirty="0"/>
              <a:t> </a:t>
            </a:r>
            <a:r>
              <a:rPr lang="en-US" sz="2000" dirty="0" err="1"/>
              <a:t>holográfico</a:t>
            </a:r>
            <a:r>
              <a:rPr lang="en-US" sz="2000" dirty="0"/>
              <a:t> con Windows 10.</a:t>
            </a:r>
          </a:p>
          <a:p>
            <a:endParaRPr lang="en-US" sz="2000" dirty="0"/>
          </a:p>
          <a:p>
            <a:r>
              <a:rPr lang="en-US" sz="2000" dirty="0"/>
              <a:t>Es </a:t>
            </a:r>
            <a:r>
              <a:rPr lang="en-US" sz="2000" dirty="0" err="1"/>
              <a:t>totalmente</a:t>
            </a:r>
            <a:r>
              <a:rPr lang="en-US" sz="2000" dirty="0"/>
              <a:t> </a:t>
            </a:r>
            <a:r>
              <a:rPr lang="en-US" sz="2000" dirty="0" err="1"/>
              <a:t>independiente</a:t>
            </a:r>
            <a:r>
              <a:rPr lang="en-US" sz="2000" dirty="0"/>
              <a:t>, no </a:t>
            </a:r>
            <a:r>
              <a:rPr lang="en-US" sz="2000" dirty="0" err="1"/>
              <a:t>necesita</a:t>
            </a:r>
            <a:r>
              <a:rPr lang="en-US" sz="2000" dirty="0"/>
              <a:t> </a:t>
            </a:r>
            <a:r>
              <a:rPr lang="en-US" sz="2000" dirty="0" err="1"/>
              <a:t>ninguna</a:t>
            </a:r>
            <a:r>
              <a:rPr lang="en-US" sz="2000" dirty="0"/>
              <a:t> </a:t>
            </a:r>
            <a:r>
              <a:rPr lang="en-US" sz="2000" dirty="0" err="1"/>
              <a:t>conexión</a:t>
            </a:r>
            <a:r>
              <a:rPr lang="en-US" sz="2000" dirty="0"/>
              <a:t> a PC, </a:t>
            </a:r>
            <a:r>
              <a:rPr lang="en-US" sz="2000" dirty="0" err="1"/>
              <a:t>teléfono</a:t>
            </a:r>
            <a:r>
              <a:rPr lang="en-US" sz="2000" dirty="0"/>
              <a:t>, etc. </a:t>
            </a:r>
          </a:p>
          <a:p>
            <a:endParaRPr lang="en-US" sz="2000" dirty="0"/>
          </a:p>
          <a:p>
            <a:r>
              <a:rPr lang="en-US" sz="2000" dirty="0"/>
              <a:t>Microsoft HoloLens </a:t>
            </a:r>
            <a:r>
              <a:rPr lang="en-US" sz="2000" dirty="0" err="1"/>
              <a:t>permite</a:t>
            </a:r>
            <a:r>
              <a:rPr lang="en-US" sz="2000" dirty="0"/>
              <a:t> </a:t>
            </a:r>
            <a:r>
              <a:rPr lang="en-US" sz="2000" dirty="0" err="1"/>
              <a:t>anclar</a:t>
            </a:r>
            <a:r>
              <a:rPr lang="en-US" sz="2000" dirty="0"/>
              <a:t> </a:t>
            </a:r>
            <a:r>
              <a:rPr lang="en-US" sz="2000" dirty="0" err="1"/>
              <a:t>hologramas</a:t>
            </a:r>
            <a:r>
              <a:rPr lang="en-US" sz="2000" dirty="0"/>
              <a:t> </a:t>
            </a:r>
            <a:r>
              <a:rPr lang="en-US" sz="2000" dirty="0" err="1"/>
              <a:t>en</a:t>
            </a:r>
            <a:r>
              <a:rPr lang="en-US" sz="2000" dirty="0"/>
              <a:t> el </a:t>
            </a:r>
            <a:r>
              <a:rPr lang="en-US" sz="2000" dirty="0" err="1"/>
              <a:t>espacio</a:t>
            </a:r>
            <a:r>
              <a:rPr lang="en-US" sz="2000" dirty="0"/>
              <a:t> real </a:t>
            </a:r>
            <a:r>
              <a:rPr lang="en-US" sz="2000" dirty="0" err="1"/>
              <a:t>físico</a:t>
            </a:r>
            <a:r>
              <a:rPr lang="en-US" sz="2000" dirty="0"/>
              <a:t> </a:t>
            </a:r>
            <a:r>
              <a:rPr lang="en-US" sz="2000" dirty="0" err="1"/>
              <a:t>ofreciendo</a:t>
            </a:r>
            <a:r>
              <a:rPr lang="en-US" sz="2000" dirty="0"/>
              <a:t> </a:t>
            </a:r>
            <a:r>
              <a:rPr lang="en-US" sz="2000" dirty="0" err="1"/>
              <a:t>una</a:t>
            </a:r>
            <a:r>
              <a:rPr lang="en-US" sz="2000" dirty="0"/>
              <a:t> </a:t>
            </a:r>
            <a:r>
              <a:rPr lang="en-US" sz="2000" dirty="0" err="1"/>
              <a:t>nueva</a:t>
            </a:r>
            <a:r>
              <a:rPr lang="en-US" sz="2000" dirty="0"/>
              <a:t> forma de </a:t>
            </a:r>
            <a:r>
              <a:rPr lang="en-US" sz="2000" dirty="0" err="1"/>
              <a:t>interacción</a:t>
            </a:r>
            <a:endParaRPr lang="en-US" sz="2000" dirty="0"/>
          </a:p>
          <a:p>
            <a:endParaRPr lang="en-US" sz="2000" dirty="0"/>
          </a:p>
          <a:p>
            <a:r>
              <a:rPr lang="en-IN" sz="2000" dirty="0"/>
              <a:t>Microsoft </a:t>
            </a:r>
            <a:r>
              <a:rPr lang="en-IN" sz="2000" dirty="0" err="1"/>
              <a:t>Hololens</a:t>
            </a:r>
            <a:r>
              <a:rPr lang="en-IN" sz="2000" dirty="0"/>
              <a:t> </a:t>
            </a:r>
            <a:r>
              <a:rPr lang="en-IN" sz="2000" dirty="0" err="1"/>
              <a:t>soporta</a:t>
            </a:r>
            <a:r>
              <a:rPr lang="en-IN" sz="2000" dirty="0"/>
              <a:t> </a:t>
            </a:r>
            <a:r>
              <a:rPr lang="en-IN" sz="2000" dirty="0" err="1"/>
              <a:t>realidad</a:t>
            </a:r>
            <a:r>
              <a:rPr lang="en-IN" sz="2000" dirty="0"/>
              <a:t> </a:t>
            </a:r>
            <a:r>
              <a:rPr lang="en-IN" sz="2000" dirty="0" err="1"/>
              <a:t>aumentada</a:t>
            </a:r>
            <a:r>
              <a:rPr lang="en-IN" sz="2000" dirty="0"/>
              <a:t>.</a:t>
            </a:r>
            <a:endParaRPr lang="en-IN"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10070" y="1675848"/>
            <a:ext cx="4762500" cy="2830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52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nodeType="after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1000"/>
                                        <p:tgtEl>
                                          <p:spTgt spid="1026"/>
                                        </p:tgtEl>
                                      </p:cBhvr>
                                    </p:animEffect>
                                    <p:anim calcmode="lin" valueType="num">
                                      <p:cBhvr>
                                        <p:cTn id="23" dur="1000" fill="hold"/>
                                        <p:tgtEl>
                                          <p:spTgt spid="1026"/>
                                        </p:tgtEl>
                                        <p:attrNameLst>
                                          <p:attrName>ppt_x</p:attrName>
                                        </p:attrNameLst>
                                      </p:cBhvr>
                                      <p:tavLst>
                                        <p:tav tm="0">
                                          <p:val>
                                            <p:strVal val="#ppt_x"/>
                                          </p:val>
                                        </p:tav>
                                        <p:tav tm="100000">
                                          <p:val>
                                            <p:strVal val="#ppt_x"/>
                                          </p:val>
                                        </p:tav>
                                      </p:tavLst>
                                    </p:anim>
                                    <p:anim calcmode="lin" valueType="num">
                                      <p:cBhvr>
                                        <p:cTn id="2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Hololens</a:t>
            </a:r>
            <a:endParaRPr lang="en-US" sz="3921" dirty="0">
              <a:gradFill>
                <a:gsLst>
                  <a:gs pos="10101">
                    <a:schemeClr val="tx1"/>
                  </a:gs>
                  <a:gs pos="54000">
                    <a:schemeClr val="tx1"/>
                  </a:gs>
                </a:gsLst>
                <a:lin ang="5400000" scaled="0"/>
              </a:gradFill>
            </a:endParaRPr>
          </a:p>
        </p:txBody>
      </p:sp>
      <p:sp>
        <p:nvSpPr>
          <p:cNvPr id="4" name="TextBox 3"/>
          <p:cNvSpPr txBox="1"/>
          <p:nvPr/>
        </p:nvSpPr>
        <p:spPr>
          <a:xfrm>
            <a:off x="284207" y="1437275"/>
            <a:ext cx="5538568" cy="772418"/>
          </a:xfrm>
          <a:prstGeom prst="rect">
            <a:avLst/>
          </a:prstGeom>
          <a:noFill/>
        </p:spPr>
        <p:txBody>
          <a:bodyPr wrap="square" lIns="179285" tIns="143428" rIns="179285" bIns="143428" rtlCol="0">
            <a:spAutoFit/>
          </a:bodyPr>
          <a:lstStyle/>
          <a:p>
            <a:pPr defTabSz="914344">
              <a:spcAft>
                <a:spcPts val="588"/>
              </a:spcAft>
              <a:defRPr/>
            </a:pPr>
            <a:r>
              <a:rPr lang="en-US" sz="3137" dirty="0" err="1">
                <a:solidFill>
                  <a:schemeClr val="bg1">
                    <a:lumMod val="50000"/>
                  </a:schemeClr>
                </a:solidFill>
                <a:latin typeface="Segoe UI Light"/>
              </a:rPr>
              <a:t>Principales</a:t>
            </a:r>
            <a:r>
              <a:rPr lang="en-US" sz="3137" dirty="0">
                <a:solidFill>
                  <a:schemeClr val="bg1">
                    <a:lumMod val="50000"/>
                  </a:schemeClr>
                </a:solidFill>
                <a:latin typeface="Segoe UI Light"/>
              </a:rPr>
              <a:t> </a:t>
            </a:r>
            <a:r>
              <a:rPr lang="en-US" sz="3137" dirty="0" err="1">
                <a:solidFill>
                  <a:schemeClr val="bg1">
                    <a:lumMod val="50000"/>
                  </a:schemeClr>
                </a:solidFill>
                <a:latin typeface="Segoe UI Light"/>
              </a:rPr>
              <a:t>características</a:t>
            </a:r>
            <a:endParaRPr lang="en-US" sz="2353" dirty="0">
              <a:solidFill>
                <a:schemeClr val="bg1">
                  <a:lumMod val="50000"/>
                </a:schemeClr>
              </a:solidFill>
              <a:latin typeface="Segoe UI Light"/>
            </a:endParaRPr>
          </a:p>
        </p:txBody>
      </p:sp>
      <p:sp>
        <p:nvSpPr>
          <p:cNvPr id="9" name="Rectangle 8"/>
          <p:cNvSpPr/>
          <p:nvPr/>
        </p:nvSpPr>
        <p:spPr>
          <a:xfrm>
            <a:off x="269240" y="2459347"/>
            <a:ext cx="6175949" cy="3046988"/>
          </a:xfrm>
          <a:prstGeom prst="rect">
            <a:avLst/>
          </a:prstGeom>
        </p:spPr>
        <p:txBody>
          <a:bodyPr wrap="square">
            <a:spAutoFit/>
          </a:bodyPr>
          <a:lstStyle/>
          <a:p>
            <a:pPr marL="457189" indent="-457189">
              <a:buFont typeface="+mj-lt"/>
              <a:buAutoNum type="arabicPeriod"/>
            </a:pPr>
            <a:r>
              <a:rPr lang="en-IN" sz="3200" dirty="0" err="1"/>
              <a:t>Cámara</a:t>
            </a:r>
            <a:endParaRPr lang="en-IN" sz="3200" dirty="0"/>
          </a:p>
          <a:p>
            <a:pPr marL="457189" indent="-457189">
              <a:buFont typeface="+mj-lt"/>
              <a:buAutoNum type="arabicPeriod"/>
            </a:pPr>
            <a:r>
              <a:rPr lang="en-IN" sz="3200" dirty="0"/>
              <a:t>PC</a:t>
            </a:r>
          </a:p>
          <a:p>
            <a:pPr marL="457189" indent="-457189">
              <a:buFont typeface="+mj-lt"/>
              <a:buAutoNum type="arabicPeriod"/>
            </a:pPr>
            <a:r>
              <a:rPr lang="en-IN" sz="3200" dirty="0" err="1"/>
              <a:t>Lentes</a:t>
            </a:r>
            <a:endParaRPr lang="en-IN" sz="3200" dirty="0"/>
          </a:p>
          <a:p>
            <a:pPr marL="457189" indent="-457189">
              <a:buFont typeface="+mj-lt"/>
              <a:buAutoNum type="arabicPeriod"/>
            </a:pPr>
            <a:r>
              <a:rPr lang="en-IN" sz="3200" dirty="0"/>
              <a:t>Audio</a:t>
            </a:r>
          </a:p>
          <a:p>
            <a:pPr marL="457189" indent="-457189">
              <a:buFont typeface="+mj-lt"/>
              <a:buAutoNum type="arabicPeriod"/>
            </a:pPr>
            <a:r>
              <a:rPr lang="en-IN" sz="3200" dirty="0" err="1"/>
              <a:t>Sensores</a:t>
            </a:r>
            <a:endParaRPr lang="en-IN" sz="3200" dirty="0"/>
          </a:p>
          <a:p>
            <a:pPr marL="457189" indent="-457189">
              <a:buFont typeface="+mj-lt"/>
              <a:buAutoNum type="arabicPeriod"/>
            </a:pPr>
            <a:r>
              <a:rPr lang="en-IN" sz="3200" dirty="0" err="1"/>
              <a:t>Botones</a:t>
            </a:r>
            <a:endParaRPr lang="en-IN" sz="3200" dirty="0"/>
          </a:p>
        </p:txBody>
      </p:sp>
      <p:pic>
        <p:nvPicPr>
          <p:cNvPr id="6" name="Content Placeholder 4" descr="ff_hololens_2.png"/>
          <p:cNvPicPr>
            <a:picLocks noGrp="1" noChangeAspect="1"/>
          </p:cNvPicPr>
          <p:nvPr/>
        </p:nvPicPr>
        <p:blipFill>
          <a:blip r:embed="rId3" cstate="print"/>
          <a:stretch>
            <a:fillRect/>
          </a:stretch>
        </p:blipFill>
        <p:spPr>
          <a:xfrm>
            <a:off x="7405827" y="2209693"/>
            <a:ext cx="4038600" cy="1625425"/>
          </a:xfrm>
          <a:prstGeom prst="rect">
            <a:avLst/>
          </a:prstGeom>
        </p:spPr>
      </p:pic>
    </p:spTree>
    <p:extLst>
      <p:ext uri="{BB962C8B-B14F-4D97-AF65-F5344CB8AC3E}">
        <p14:creationId xmlns:p14="http://schemas.microsoft.com/office/powerpoint/2010/main" val="276248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4206" y="204789"/>
            <a:ext cx="11368044" cy="982663"/>
          </a:xfrm>
        </p:spPr>
        <p:txBody>
          <a:bodyPr/>
          <a:lstStyle/>
          <a:p>
            <a:r>
              <a:rPr lang="en-US" dirty="0"/>
              <a:t>Hololens</a:t>
            </a:r>
            <a:endParaRPr lang="en-US" sz="3921" dirty="0">
              <a:gradFill>
                <a:gsLst>
                  <a:gs pos="10101">
                    <a:schemeClr val="tx1"/>
                  </a:gs>
                  <a:gs pos="54000">
                    <a:schemeClr val="tx1"/>
                  </a:gs>
                </a:gsLst>
                <a:lin ang="5400000" scaled="0"/>
              </a:gradFill>
            </a:endParaRPr>
          </a:p>
        </p:txBody>
      </p:sp>
      <p:sp>
        <p:nvSpPr>
          <p:cNvPr id="4" name="TextBox 3"/>
          <p:cNvSpPr txBox="1"/>
          <p:nvPr/>
        </p:nvSpPr>
        <p:spPr>
          <a:xfrm>
            <a:off x="284207" y="1437275"/>
            <a:ext cx="5538568" cy="772418"/>
          </a:xfrm>
          <a:prstGeom prst="rect">
            <a:avLst/>
          </a:prstGeom>
          <a:noFill/>
        </p:spPr>
        <p:txBody>
          <a:bodyPr wrap="square" lIns="179285" tIns="143428" rIns="179285" bIns="143428" rtlCol="0">
            <a:spAutoFit/>
          </a:bodyPr>
          <a:lstStyle/>
          <a:p>
            <a:pPr defTabSz="914344">
              <a:spcAft>
                <a:spcPts val="588"/>
              </a:spcAft>
              <a:defRPr/>
            </a:pPr>
            <a:r>
              <a:rPr lang="en-US" sz="3137" dirty="0" err="1">
                <a:solidFill>
                  <a:schemeClr val="bg1">
                    <a:lumMod val="50000"/>
                  </a:schemeClr>
                </a:solidFill>
                <a:latin typeface="Segoe UI Light"/>
              </a:rPr>
              <a:t>Características</a:t>
            </a:r>
            <a:endParaRPr lang="en-US" sz="2353" dirty="0">
              <a:solidFill>
                <a:schemeClr val="bg1">
                  <a:lumMod val="50000"/>
                </a:schemeClr>
              </a:solidFill>
              <a:latin typeface="Segoe UI Light"/>
            </a:endParaRPr>
          </a:p>
        </p:txBody>
      </p:sp>
      <p:sp>
        <p:nvSpPr>
          <p:cNvPr id="9" name="Rectangle 8"/>
          <p:cNvSpPr/>
          <p:nvPr/>
        </p:nvSpPr>
        <p:spPr>
          <a:xfrm>
            <a:off x="284208" y="2459516"/>
            <a:ext cx="6175949" cy="3477875"/>
          </a:xfrm>
          <a:prstGeom prst="rect">
            <a:avLst/>
          </a:prstGeom>
        </p:spPr>
        <p:txBody>
          <a:bodyPr wrap="square">
            <a:spAutoFit/>
          </a:bodyPr>
          <a:lstStyle/>
          <a:p>
            <a:r>
              <a:rPr lang="es-ES" sz="2000" dirty="0"/>
              <a:t>Intel </a:t>
            </a:r>
            <a:r>
              <a:rPr lang="es-ES" sz="2000" dirty="0" err="1"/>
              <a:t>Atom</a:t>
            </a:r>
            <a:r>
              <a:rPr lang="es-ES" sz="2000" dirty="0"/>
              <a:t> x5-Z8100</a:t>
            </a:r>
          </a:p>
          <a:p>
            <a:r>
              <a:rPr lang="es-ES" sz="2000" dirty="0"/>
              <a:t>2 GB RAM</a:t>
            </a:r>
          </a:p>
          <a:p>
            <a:r>
              <a:rPr lang="es-ES" sz="2000" dirty="0"/>
              <a:t>64 GB HDD (54GB espacio libre)</a:t>
            </a:r>
          </a:p>
          <a:p>
            <a:r>
              <a:rPr lang="es-ES" sz="2000" dirty="0"/>
              <a:t>4 cámaras de entorno (“Kinect”)</a:t>
            </a:r>
          </a:p>
          <a:p>
            <a:r>
              <a:rPr lang="es-ES" sz="2000" dirty="0"/>
              <a:t>4 Micrófonos (2 laterales cancelación ruido)</a:t>
            </a:r>
          </a:p>
          <a:p>
            <a:r>
              <a:rPr lang="es-ES" sz="2000" dirty="0"/>
              <a:t>GPU/HPU</a:t>
            </a:r>
          </a:p>
          <a:p>
            <a:r>
              <a:rPr lang="es-ES" sz="2000" dirty="0"/>
              <a:t>2-3h duración batería (uso intenso entorno a 2h)</a:t>
            </a:r>
          </a:p>
          <a:p>
            <a:r>
              <a:rPr lang="es-ES" sz="2000" dirty="0"/>
              <a:t>Windows 10 32 bits</a:t>
            </a:r>
          </a:p>
          <a:p>
            <a:endParaRPr lang="es-ES" sz="2000" dirty="0"/>
          </a:p>
          <a:p>
            <a:r>
              <a:rPr lang="es-ES" sz="2000" dirty="0"/>
              <a:t>Apps oscilan entre 20MB  200MB.</a:t>
            </a:r>
          </a:p>
          <a:p>
            <a:endParaRPr lang="en-IN" sz="2000" dirty="0"/>
          </a:p>
        </p:txBody>
      </p:sp>
      <p:pic>
        <p:nvPicPr>
          <p:cNvPr id="3074" name="Picture 2" descr="Holo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939" y="2209715"/>
            <a:ext cx="590550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82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par>
                                <p:cTn id="39" presetID="42" presetClass="entr" presetSubtype="0" fill="hold" nodeType="withEffect">
                                  <p:stCondLst>
                                    <p:cond delay="0"/>
                                  </p:stCondLst>
                                  <p:childTnLst>
                                    <p:set>
                                      <p:cBhvr>
                                        <p:cTn id="40" dur="1" fill="hold">
                                          <p:stCondLst>
                                            <p:cond delay="0"/>
                                          </p:stCondLst>
                                        </p:cTn>
                                        <p:tgtEl>
                                          <p:spTgt spid="3074"/>
                                        </p:tgtEl>
                                        <p:attrNameLst>
                                          <p:attrName>style.visibility</p:attrName>
                                        </p:attrNameLst>
                                      </p:cBhvr>
                                      <p:to>
                                        <p:strVal val="visible"/>
                                      </p:to>
                                    </p:set>
                                    <p:animEffect transition="in" filter="fade">
                                      <p:cBhvr>
                                        <p:cTn id="41" dur="1000"/>
                                        <p:tgtEl>
                                          <p:spTgt spid="3074"/>
                                        </p:tgtEl>
                                      </p:cBhvr>
                                    </p:animEffect>
                                    <p:anim calcmode="lin" valueType="num">
                                      <p:cBhvr>
                                        <p:cTn id="42" dur="1000" fill="hold"/>
                                        <p:tgtEl>
                                          <p:spTgt spid="3074"/>
                                        </p:tgtEl>
                                        <p:attrNameLst>
                                          <p:attrName>ppt_x</p:attrName>
                                        </p:attrNameLst>
                                      </p:cBhvr>
                                      <p:tavLst>
                                        <p:tav tm="0">
                                          <p:val>
                                            <p:strVal val="#ppt_x"/>
                                          </p:val>
                                        </p:tav>
                                        <p:tav tm="100000">
                                          <p:val>
                                            <p:strVal val="#ppt_x"/>
                                          </p:val>
                                        </p:tav>
                                      </p:tavLst>
                                    </p:anim>
                                    <p:anim calcmode="lin" valueType="num">
                                      <p:cBhvr>
                                        <p:cTn id="43"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3">
            <a:extLst>
              <a:ext uri="{28A0092B-C50C-407E-A947-70E740481C1C}">
                <a14:useLocalDpi xmlns:a14="http://schemas.microsoft.com/office/drawing/2010/main" val="0"/>
              </a:ext>
            </a:extLst>
          </a:blip>
          <a:srcRect r="37609"/>
          <a:stretch/>
        </p:blipFill>
        <p:spPr>
          <a:xfrm>
            <a:off x="1" y="-85506"/>
            <a:ext cx="5456200" cy="6435931"/>
          </a:xfrm>
          <a:prstGeom prst="rect">
            <a:avLst/>
          </a:prstGeom>
        </p:spPr>
      </p:pic>
      <p:pic>
        <p:nvPicPr>
          <p:cNvPr id="5"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3779" y="2588"/>
            <a:ext cx="6318221" cy="6347837"/>
          </a:xfrm>
          <a:prstGeom prst="rect">
            <a:avLst/>
          </a:prstGeom>
        </p:spPr>
      </p:pic>
    </p:spTree>
    <p:extLst>
      <p:ext uri="{BB962C8B-B14F-4D97-AF65-F5344CB8AC3E}">
        <p14:creationId xmlns:p14="http://schemas.microsoft.com/office/powerpoint/2010/main" val="19778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a:t>Un </a:t>
            </a:r>
            <a:r>
              <a:rPr lang="en-US" sz="6000" dirty="0" err="1"/>
              <a:t>vistazo</a:t>
            </a:r>
            <a:r>
              <a:rPr lang="en-US" sz="6000" dirty="0"/>
              <a:t> a las HoloLens</a:t>
            </a:r>
          </a:p>
        </p:txBody>
      </p:sp>
    </p:spTree>
    <p:extLst>
      <p:ext uri="{BB962C8B-B14F-4D97-AF65-F5344CB8AC3E}">
        <p14:creationId xmlns:p14="http://schemas.microsoft.com/office/powerpoint/2010/main" val="61202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Desarrollo</a:t>
            </a:r>
          </a:p>
        </p:txBody>
      </p:sp>
    </p:spTree>
    <p:extLst>
      <p:ext uri="{BB962C8B-B14F-4D97-AF65-F5344CB8AC3E}">
        <p14:creationId xmlns:p14="http://schemas.microsoft.com/office/powerpoint/2010/main" val="42089430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Desarrollo</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2670411"/>
          </a:xfrm>
          <a:prstGeom prst="rect">
            <a:avLst/>
          </a:prstGeom>
        </p:spPr>
        <p:txBody>
          <a:bodyPr wrap="square">
            <a:spAutoFit/>
          </a:bodyPr>
          <a:lstStyle/>
          <a:p>
            <a:r>
              <a:rPr lang="es-ES" sz="2400" dirty="0">
                <a:solidFill>
                  <a:srgbClr val="7F7F7F"/>
                </a:solidFill>
                <a:latin typeface="Segoe UI Light (Cuerpo)"/>
                <a:cs typeface="Helvetica Neue Light"/>
              </a:rPr>
              <a:t>El SDK:</a:t>
            </a:r>
          </a:p>
          <a:p>
            <a:pPr marL="457189" indent="-457189">
              <a:buFont typeface="Arial" charset="0"/>
              <a:buChar char="•"/>
            </a:pPr>
            <a:r>
              <a:rPr lang="es-ES" sz="2400" dirty="0">
                <a:solidFill>
                  <a:srgbClr val="7F7F7F"/>
                </a:solidFill>
                <a:latin typeface="Segoe UI Light (Cuerpo)"/>
                <a:cs typeface="Helvetica Neue Light"/>
              </a:rPr>
              <a:t>Plantillas Visual Studio</a:t>
            </a:r>
          </a:p>
          <a:p>
            <a:pPr marL="457189" indent="-457189">
              <a:buFont typeface="Arial" charset="0"/>
              <a:buChar char="•"/>
            </a:pPr>
            <a:r>
              <a:rPr lang="es-ES" sz="2400" dirty="0">
                <a:solidFill>
                  <a:srgbClr val="7F7F7F"/>
                </a:solidFill>
                <a:latin typeface="Segoe UI Light (Cuerpo)"/>
                <a:cs typeface="Helvetica Neue Light"/>
              </a:rPr>
              <a:t>Emulador </a:t>
            </a:r>
          </a:p>
          <a:p>
            <a:pPr marL="457189" indent="-457189">
              <a:buFont typeface="Arial" charset="0"/>
              <a:buChar char="•"/>
            </a:pPr>
            <a:r>
              <a:rPr lang="es-ES" sz="2400" dirty="0" err="1">
                <a:solidFill>
                  <a:srgbClr val="7F7F7F"/>
                </a:solidFill>
                <a:latin typeface="Segoe UI Light (Cuerpo)"/>
                <a:cs typeface="Helvetica Neue Light"/>
              </a:rPr>
              <a:t>Unity</a:t>
            </a:r>
            <a:r>
              <a:rPr lang="es-ES" sz="2400" dirty="0">
                <a:solidFill>
                  <a:srgbClr val="7F7F7F"/>
                </a:solidFill>
                <a:latin typeface="Segoe UI Light (Cuerpo)"/>
                <a:cs typeface="Helvetica Neue Light"/>
              </a:rPr>
              <a:t> 5.4 para </a:t>
            </a:r>
            <a:r>
              <a:rPr lang="es-ES" sz="2400" dirty="0" err="1">
                <a:solidFill>
                  <a:srgbClr val="7F7F7F"/>
                </a:solidFill>
                <a:latin typeface="Segoe UI Light (Cuerpo)"/>
                <a:cs typeface="Helvetica Neue Light"/>
              </a:rPr>
              <a:t>HoloLens</a:t>
            </a:r>
            <a:endParaRPr lang="es-ES" sz="2400" dirty="0">
              <a:solidFill>
                <a:srgbClr val="7F7F7F"/>
              </a:solidFill>
              <a:latin typeface="Segoe UI Light (Cuerpo)"/>
              <a:cs typeface="Helvetica Neue Light"/>
            </a:endParaRPr>
          </a:p>
          <a:p>
            <a:endParaRPr lang="es-ES" sz="2400" dirty="0">
              <a:solidFill>
                <a:srgbClr val="7F7F7F"/>
              </a:solidFill>
              <a:latin typeface="Segoe UI Light (Cuerpo)"/>
              <a:cs typeface="Helvetica Neue Light"/>
            </a:endParaRPr>
          </a:p>
          <a:p>
            <a:endParaRPr lang="en-IN" sz="2400" dirty="0"/>
          </a:p>
          <a:p>
            <a:pPr defTabSz="914344">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342824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2574" y="204789"/>
            <a:ext cx="11349676" cy="982663"/>
          </a:xfrm>
        </p:spPr>
        <p:txBody>
          <a:bodyPr/>
          <a:lstStyle/>
          <a:p>
            <a:r>
              <a:rPr lang="en-US" dirty="0"/>
              <a:t>El </a:t>
            </a:r>
            <a:r>
              <a:rPr lang="en-US" dirty="0" err="1"/>
              <a:t>emulador</a:t>
            </a:r>
            <a:endParaRPr lang="en-US" sz="3921" dirty="0">
              <a:gradFill>
                <a:gsLst>
                  <a:gs pos="10101">
                    <a:schemeClr val="tx1"/>
                  </a:gs>
                  <a:gs pos="54000">
                    <a:schemeClr val="tx1"/>
                  </a:gs>
                </a:gsLst>
                <a:lin ang="5400000" scaled="0"/>
              </a:gradFill>
            </a:endParaRPr>
          </a:p>
        </p:txBody>
      </p:sp>
      <p:pic>
        <p:nvPicPr>
          <p:cNvPr id="1026" name="Picture 2" descr="https://az835927.vo.msecnd.net/sites/holographic/resources/images/Emula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930" y="1187451"/>
            <a:ext cx="7875535" cy="4894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8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Xamarin Team Lead at Plain Concepts</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2"/>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3"/>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14" name="Imagen 13">
            <a:extLst>
              <a:ext uri="{FF2B5EF4-FFF2-40B4-BE49-F238E27FC236}">
                <a16:creationId xmlns:a16="http://schemas.microsoft.com/office/drawing/2014/main" id="{D333D698-0650-484B-9AAB-2D98CBB74ADE}"/>
              </a:ext>
            </a:extLst>
          </p:cNvPr>
          <p:cNvPicPr>
            <a:picLocks noChangeAspect="1"/>
          </p:cNvPicPr>
          <p:nvPr/>
        </p:nvPicPr>
        <p:blipFill>
          <a:blip r:embed="rId4"/>
          <a:stretch>
            <a:fillRect/>
          </a:stretch>
        </p:blipFill>
        <p:spPr>
          <a:xfrm>
            <a:off x="-514392" y="1189176"/>
            <a:ext cx="5635487" cy="5635487"/>
          </a:xfrm>
          <a:prstGeom prst="rect">
            <a:avLst/>
          </a:prstGeom>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El </a:t>
            </a:r>
            <a:r>
              <a:rPr lang="en-US" dirty="0" err="1"/>
              <a:t>emulador</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3778407"/>
          </a:xfrm>
          <a:prstGeom prst="rect">
            <a:avLst/>
          </a:prstGeom>
        </p:spPr>
        <p:txBody>
          <a:bodyPr wrap="square">
            <a:spAutoFit/>
          </a:bodyPr>
          <a:lstStyle/>
          <a:p>
            <a:r>
              <a:rPr lang="es-ES" sz="2400" dirty="0">
                <a:solidFill>
                  <a:srgbClr val="7F7F7F"/>
                </a:solidFill>
                <a:latin typeface="Helvetica Neue Light"/>
                <a:cs typeface="Helvetica Neue Light"/>
              </a:rPr>
              <a:t>Requisitos:</a:t>
            </a:r>
          </a:p>
          <a:p>
            <a:pPr marL="457189" indent="-457189">
              <a:buFont typeface="Arial" charset="0"/>
              <a:buChar char="•"/>
            </a:pPr>
            <a:r>
              <a:rPr lang="es-ES" sz="2400" dirty="0" err="1">
                <a:solidFill>
                  <a:srgbClr val="7F7F7F"/>
                </a:solidFill>
                <a:latin typeface="Helvetica Neue Light"/>
                <a:cs typeface="Helvetica Neue Light"/>
              </a:rPr>
              <a:t>Hyper</a:t>
            </a:r>
            <a:r>
              <a:rPr lang="es-ES" sz="2400" dirty="0">
                <a:solidFill>
                  <a:srgbClr val="7F7F7F"/>
                </a:solidFill>
                <a:latin typeface="Helvetica Neue Light"/>
                <a:cs typeface="Helvetica Neue Light"/>
              </a:rPr>
              <a:t>-V</a:t>
            </a:r>
          </a:p>
          <a:p>
            <a:pPr marL="457189" indent="-457189">
              <a:buFont typeface="Arial" charset="0"/>
              <a:buChar char="•"/>
            </a:pPr>
            <a:r>
              <a:rPr lang="es-ES" sz="2400" dirty="0">
                <a:solidFill>
                  <a:srgbClr val="7F7F7F"/>
                </a:solidFill>
                <a:latin typeface="Helvetica Neue Light"/>
                <a:cs typeface="Helvetica Neue Light"/>
              </a:rPr>
              <a:t>64Bits</a:t>
            </a:r>
          </a:p>
          <a:p>
            <a:pPr marL="457189" indent="-457189">
              <a:buFont typeface="Arial" charset="0"/>
              <a:buChar char="•"/>
            </a:pPr>
            <a:r>
              <a:rPr lang="es-ES" sz="2400" dirty="0">
                <a:solidFill>
                  <a:srgbClr val="7F7F7F"/>
                </a:solidFill>
                <a:latin typeface="Helvetica Neue Light"/>
                <a:cs typeface="Helvetica Neue Light"/>
              </a:rPr>
              <a:t>Soporte para </a:t>
            </a:r>
            <a:r>
              <a:rPr lang="es-ES" sz="2400" dirty="0" err="1">
                <a:solidFill>
                  <a:srgbClr val="7F7F7F"/>
                </a:solidFill>
                <a:latin typeface="Helvetica Neue Light"/>
                <a:cs typeface="Helvetica Neue Light"/>
              </a:rPr>
              <a:t>DirectX</a:t>
            </a:r>
            <a:r>
              <a:rPr lang="es-ES" sz="2400" dirty="0">
                <a:solidFill>
                  <a:srgbClr val="7F7F7F"/>
                </a:solidFill>
                <a:latin typeface="Helvetica Neue Light"/>
                <a:cs typeface="Helvetica Neue Light"/>
              </a:rPr>
              <a:t> 10</a:t>
            </a:r>
          </a:p>
          <a:p>
            <a:endParaRPr lang="es-ES" sz="2400" dirty="0">
              <a:solidFill>
                <a:srgbClr val="7F7F7F"/>
              </a:solidFill>
              <a:latin typeface="Helvetica Neue Light"/>
              <a:cs typeface="Helvetica Neue Light"/>
            </a:endParaRPr>
          </a:p>
          <a:p>
            <a:r>
              <a:rPr lang="es-ES" sz="2400" dirty="0">
                <a:solidFill>
                  <a:srgbClr val="7F7F7F"/>
                </a:solidFill>
                <a:latin typeface="Helvetica Neue Light"/>
                <a:cs typeface="Helvetica Neue Light"/>
              </a:rPr>
              <a:t>Podemos interactuar usando el ratón para emular el movimiento de la cabeza, el </a:t>
            </a:r>
            <a:r>
              <a:rPr lang="es-ES" sz="2400" dirty="0" err="1">
                <a:solidFill>
                  <a:srgbClr val="7F7F7F"/>
                </a:solidFill>
                <a:latin typeface="Helvetica Neue Light"/>
                <a:cs typeface="Helvetica Neue Light"/>
              </a:rPr>
              <a:t>gaze</a:t>
            </a:r>
            <a:r>
              <a:rPr lang="es-ES" sz="2400" dirty="0">
                <a:solidFill>
                  <a:srgbClr val="7F7F7F"/>
                </a:solidFill>
                <a:latin typeface="Helvetica Neue Light"/>
                <a:cs typeface="Helvetica Neue Light"/>
              </a:rPr>
              <a:t> y la acción.</a:t>
            </a:r>
          </a:p>
          <a:p>
            <a:endParaRPr lang="es-ES" sz="2400" dirty="0">
              <a:solidFill>
                <a:srgbClr val="7F7F7F"/>
              </a:solidFill>
              <a:latin typeface="Helvetica Neue Light"/>
              <a:cs typeface="Helvetica Neue Light"/>
            </a:endParaRPr>
          </a:p>
          <a:p>
            <a:r>
              <a:rPr lang="es-ES" sz="2400" dirty="0">
                <a:solidFill>
                  <a:srgbClr val="7F7F7F"/>
                </a:solidFill>
                <a:latin typeface="Helvetica Neue Light"/>
                <a:cs typeface="Helvetica Neue Light"/>
              </a:rPr>
              <a:t>También podemos usar el teclado para ejecutar acciones.</a:t>
            </a:r>
            <a:endParaRPr lang="en-IN" sz="2400" dirty="0"/>
          </a:p>
          <a:p>
            <a:pPr defTabSz="914344">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3998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err="1"/>
              <a:t>Plantillas</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187621"/>
            <a:ext cx="10984915" cy="1200329"/>
          </a:xfrm>
          <a:prstGeom prst="rect">
            <a:avLst/>
          </a:prstGeom>
        </p:spPr>
        <p:txBody>
          <a:bodyPr wrap="square">
            <a:spAutoFit/>
          </a:bodyPr>
          <a:lstStyle/>
          <a:p>
            <a:r>
              <a:rPr lang="es-ES" sz="2400" b="1" dirty="0" err="1">
                <a:solidFill>
                  <a:srgbClr val="7F7F7F"/>
                </a:solidFill>
                <a:latin typeface="Helvetica Neue Light"/>
                <a:cs typeface="Helvetica Neue Light"/>
              </a:rPr>
              <a:t>Holographic</a:t>
            </a:r>
            <a:r>
              <a:rPr lang="es-ES" sz="2400" b="1" dirty="0">
                <a:solidFill>
                  <a:srgbClr val="7F7F7F"/>
                </a:solidFill>
                <a:latin typeface="Helvetica Neue Light"/>
                <a:cs typeface="Helvetica Neue Light"/>
              </a:rPr>
              <a:t> </a:t>
            </a:r>
            <a:r>
              <a:rPr lang="es-ES" sz="2400" b="1" dirty="0" err="1">
                <a:solidFill>
                  <a:srgbClr val="7F7F7F"/>
                </a:solidFill>
                <a:latin typeface="Helvetica Neue Light"/>
                <a:cs typeface="Helvetica Neue Light"/>
              </a:rPr>
              <a:t>DirectX</a:t>
            </a:r>
            <a:r>
              <a:rPr lang="es-ES" sz="2400" b="1" dirty="0">
                <a:solidFill>
                  <a:srgbClr val="7F7F7F"/>
                </a:solidFill>
                <a:latin typeface="Helvetica Neue Light"/>
                <a:cs typeface="Helvetica Neue Light"/>
              </a:rPr>
              <a:t> 11 App</a:t>
            </a:r>
          </a:p>
          <a:p>
            <a:endParaRPr lang="es-ES" sz="2400" dirty="0">
              <a:solidFill>
                <a:srgbClr val="7F7F7F"/>
              </a:solidFill>
              <a:latin typeface="Helvetica Neue Light"/>
              <a:cs typeface="Helvetica Neue Light"/>
            </a:endParaRPr>
          </a:p>
          <a:p>
            <a:r>
              <a:rPr lang="es-ES" sz="2400" dirty="0">
                <a:solidFill>
                  <a:srgbClr val="7F7F7F"/>
                </a:solidFill>
                <a:latin typeface="Helvetica Neue Light"/>
                <a:cs typeface="Helvetica Neue Light"/>
              </a:rPr>
              <a:t>App UWP que usa </a:t>
            </a:r>
            <a:r>
              <a:rPr lang="es-ES" sz="2400" dirty="0" err="1">
                <a:solidFill>
                  <a:srgbClr val="7F7F7F"/>
                </a:solidFill>
                <a:latin typeface="Helvetica Neue Light"/>
                <a:cs typeface="Helvetica Neue Light"/>
              </a:rPr>
              <a:t>SharpDX</a:t>
            </a:r>
            <a:r>
              <a:rPr lang="es-ES" sz="2400" dirty="0">
                <a:solidFill>
                  <a:srgbClr val="7F7F7F"/>
                </a:solidFill>
                <a:latin typeface="Helvetica Neue Light"/>
                <a:cs typeface="Helvetica Neue Light"/>
              </a:rPr>
              <a:t> y C#.</a:t>
            </a:r>
          </a:p>
        </p:txBody>
      </p:sp>
      <p:pic>
        <p:nvPicPr>
          <p:cNvPr id="4" name="Imagen 3"/>
          <p:cNvPicPr>
            <a:picLocks noChangeAspect="1"/>
          </p:cNvPicPr>
          <p:nvPr/>
        </p:nvPicPr>
        <p:blipFill>
          <a:blip r:embed="rId3"/>
          <a:stretch>
            <a:fillRect/>
          </a:stretch>
        </p:blipFill>
        <p:spPr>
          <a:xfrm>
            <a:off x="1264024" y="4087577"/>
            <a:ext cx="9663952" cy="1957649"/>
          </a:xfrm>
          <a:prstGeom prst="rect">
            <a:avLst/>
          </a:prstGeom>
        </p:spPr>
      </p:pic>
    </p:spTree>
    <p:extLst>
      <p:ext uri="{BB962C8B-B14F-4D97-AF65-F5344CB8AC3E}">
        <p14:creationId xmlns:p14="http://schemas.microsoft.com/office/powerpoint/2010/main" val="266060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4965" y="274637"/>
            <a:ext cx="11137436" cy="921083"/>
          </a:xfrm>
        </p:spPr>
        <p:txBody>
          <a:bodyPr/>
          <a:lstStyle/>
          <a:p>
            <a:r>
              <a:rPr lang="en-US" dirty="0"/>
              <a:t>UWP and Holographic App</a:t>
            </a:r>
          </a:p>
        </p:txBody>
      </p:sp>
      <p:grpSp>
        <p:nvGrpSpPr>
          <p:cNvPr id="2" name="Group 1"/>
          <p:cNvGrpSpPr/>
          <p:nvPr/>
        </p:nvGrpSpPr>
        <p:grpSpPr>
          <a:xfrm>
            <a:off x="1710811" y="1195720"/>
            <a:ext cx="8605740" cy="5131661"/>
            <a:chOff x="1707502" y="1219200"/>
            <a:chExt cx="8831878" cy="5487590"/>
          </a:xfrm>
        </p:grpSpPr>
        <p:pic>
          <p:nvPicPr>
            <p:cNvPr id="5" name="Picture 2" descr="https://az835927.vo.msecnd.net/sites/holographic/resources/images/Emula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02" y="1219200"/>
              <a:ext cx="8831878" cy="5487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cd8ba0b44a15c10065fd-24461f391e20b7336331d5789078af53.r23.cf1.rackcdn.com/hl.vanillacommunity.com/editor/wc/0jk2ixnd7y20.png"/>
            <p:cNvPicPr>
              <a:picLocks noChangeAspect="1" noChangeArrowheads="1"/>
            </p:cNvPicPr>
            <p:nvPr/>
          </p:nvPicPr>
          <p:blipFill rotWithShape="1">
            <a:blip r:embed="rId4">
              <a:extLst>
                <a:ext uri="{28A0092B-C50C-407E-A947-70E740481C1C}">
                  <a14:useLocalDpi xmlns:a14="http://schemas.microsoft.com/office/drawing/2010/main" val="0"/>
                </a:ext>
              </a:extLst>
            </a:blip>
            <a:srcRect l="8319" t="8786" r="10002" b="12185"/>
            <a:stretch/>
          </p:blipFill>
          <p:spPr bwMode="auto">
            <a:xfrm>
              <a:off x="2027237" y="1744662"/>
              <a:ext cx="7391400" cy="419100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6616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err="1"/>
              <a:t>Vemos</a:t>
            </a:r>
            <a:r>
              <a:rPr lang="en-US" sz="6000" dirty="0"/>
              <a:t> </a:t>
            </a:r>
            <a:r>
              <a:rPr lang="en-US" sz="6000" dirty="0" err="1"/>
              <a:t>plantillas</a:t>
            </a:r>
            <a:r>
              <a:rPr lang="en-US" sz="6000" dirty="0"/>
              <a:t> y </a:t>
            </a:r>
            <a:r>
              <a:rPr lang="en-US" sz="6000" dirty="0" err="1"/>
              <a:t>emulador</a:t>
            </a:r>
            <a:endParaRPr lang="en-US" sz="6000" dirty="0"/>
          </a:p>
        </p:txBody>
      </p:sp>
    </p:spTree>
    <p:extLst>
      <p:ext uri="{BB962C8B-B14F-4D97-AF65-F5344CB8AC3E}">
        <p14:creationId xmlns:p14="http://schemas.microsoft.com/office/powerpoint/2010/main" val="329436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69241" y="274637"/>
            <a:ext cx="11313159" cy="1143200"/>
          </a:xfrm>
        </p:spPr>
        <p:txBody>
          <a:bodyPr/>
          <a:lstStyle/>
          <a:p>
            <a:r>
              <a:rPr lang="es-ES" dirty="0" err="1"/>
              <a:t>Unity</a:t>
            </a:r>
            <a:endParaRPr lang="es-ES" dirty="0"/>
          </a:p>
        </p:txBody>
      </p:sp>
      <p:pic>
        <p:nvPicPr>
          <p:cNvPr id="1026" name="Picture 2" descr="Resultado de imagen de unity holol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216" y="1539573"/>
            <a:ext cx="6683184" cy="367807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p:cNvSpPr txBox="1">
            <a:spLocks/>
          </p:cNvSpPr>
          <p:nvPr/>
        </p:nvSpPr>
        <p:spPr>
          <a:xfrm>
            <a:off x="269241" y="1417836"/>
            <a:ext cx="4629976" cy="45446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457189" indent="-457189">
              <a:buFont typeface="Arial" panose="020B0604020202020204" pitchFamily="34" charset="0"/>
              <a:buChar char="•"/>
            </a:pPr>
            <a:r>
              <a:rPr lang="es-ES" sz="3200" b="1" dirty="0" err="1"/>
              <a:t>Unity</a:t>
            </a:r>
            <a:r>
              <a:rPr lang="es-ES" sz="3200" dirty="0"/>
              <a:t> es un motor de videojuego multiplataforma.</a:t>
            </a:r>
          </a:p>
          <a:p>
            <a:pPr marL="457189" indent="-457189">
              <a:buFont typeface="Arial" panose="020B0604020202020204" pitchFamily="34" charset="0"/>
              <a:buChar char="•"/>
            </a:pPr>
            <a:r>
              <a:rPr lang="es-ES" sz="3200" dirty="0"/>
              <a:t>Añade soporte a </a:t>
            </a:r>
            <a:r>
              <a:rPr lang="es-ES" sz="3200" dirty="0" err="1"/>
              <a:t>HoloLens</a:t>
            </a:r>
            <a:r>
              <a:rPr lang="es-ES" sz="3200" dirty="0"/>
              <a:t>.</a:t>
            </a:r>
          </a:p>
          <a:p>
            <a:pPr marL="457189" indent="-457189">
              <a:buFont typeface="Arial" panose="020B0604020202020204" pitchFamily="34" charset="0"/>
              <a:buChar char="•"/>
            </a:pPr>
            <a:r>
              <a:rPr lang="es-ES" sz="3200" dirty="0" err="1"/>
              <a:t>Toolkit</a:t>
            </a:r>
            <a:r>
              <a:rPr lang="es-ES" sz="3200" dirty="0"/>
              <a:t> con herramientas para tener acceso a características.</a:t>
            </a:r>
          </a:p>
        </p:txBody>
      </p:sp>
    </p:spTree>
    <p:extLst>
      <p:ext uri="{BB962C8B-B14F-4D97-AF65-F5344CB8AC3E}">
        <p14:creationId xmlns:p14="http://schemas.microsoft.com/office/powerpoint/2010/main" val="2332261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69241" y="1417836"/>
            <a:ext cx="11507124" cy="2154436"/>
          </a:xfrm>
        </p:spPr>
        <p:txBody>
          <a:bodyPr/>
          <a:lstStyle/>
          <a:p>
            <a:r>
              <a:rPr lang="es-ES" sz="3200" b="1" dirty="0" err="1"/>
              <a:t>Engine</a:t>
            </a:r>
            <a:r>
              <a:rPr lang="es-ES" sz="3200" dirty="0"/>
              <a:t> moderno de videojuegos basado en componentes.</a:t>
            </a:r>
          </a:p>
          <a:p>
            <a:r>
              <a:rPr lang="es-ES" sz="3200" dirty="0"/>
              <a:t>Permite crear </a:t>
            </a:r>
            <a:r>
              <a:rPr lang="es-ES" sz="3200" b="1" dirty="0"/>
              <a:t>juegos</a:t>
            </a:r>
            <a:r>
              <a:rPr lang="es-ES" sz="3200" dirty="0"/>
              <a:t> y </a:t>
            </a:r>
            <a:r>
              <a:rPr lang="es-ES" sz="3200" b="1" dirty="0"/>
              <a:t>Apps</a:t>
            </a:r>
            <a:r>
              <a:rPr lang="es-ES" sz="3200" dirty="0"/>
              <a:t>.</a:t>
            </a:r>
          </a:p>
          <a:p>
            <a:r>
              <a:rPr lang="es-ES" sz="3200" b="1" dirty="0"/>
              <a:t>Plataformas</a:t>
            </a:r>
            <a:r>
              <a:rPr lang="es-ES" sz="3200" dirty="0"/>
              <a:t> soportadas: Windows, Linux, </a:t>
            </a:r>
            <a:r>
              <a:rPr lang="es-ES" sz="3200" dirty="0" err="1"/>
              <a:t>MacOS</a:t>
            </a:r>
            <a:r>
              <a:rPr lang="es-ES" sz="3200" dirty="0"/>
              <a:t>, </a:t>
            </a:r>
            <a:r>
              <a:rPr lang="es-ES" sz="3200" dirty="0" err="1"/>
              <a:t>Ios</a:t>
            </a:r>
            <a:r>
              <a:rPr lang="es-ES" sz="3200" dirty="0"/>
              <a:t>, Android y UWP.</a:t>
            </a:r>
          </a:p>
        </p:txBody>
      </p:sp>
      <p:sp>
        <p:nvSpPr>
          <p:cNvPr id="4" name="Título 3"/>
          <p:cNvSpPr>
            <a:spLocks noGrp="1"/>
          </p:cNvSpPr>
          <p:nvPr>
            <p:ph type="title"/>
          </p:nvPr>
        </p:nvSpPr>
        <p:spPr>
          <a:xfrm>
            <a:off x="269240" y="274637"/>
            <a:ext cx="11313160" cy="1143200"/>
          </a:xfrm>
        </p:spPr>
        <p:txBody>
          <a:bodyPr/>
          <a:lstStyle/>
          <a:p>
            <a:r>
              <a:rPr lang="es-ES" dirty="0"/>
              <a:t>Wave </a:t>
            </a:r>
            <a:r>
              <a:rPr lang="es-ES" dirty="0" err="1"/>
              <a:t>Engine</a:t>
            </a:r>
            <a:endParaRPr lang="es-ES" dirty="0"/>
          </a:p>
        </p:txBody>
      </p:sp>
    </p:spTree>
    <p:extLst>
      <p:ext uri="{BB962C8B-B14F-4D97-AF65-F5344CB8AC3E}">
        <p14:creationId xmlns:p14="http://schemas.microsoft.com/office/powerpoint/2010/main" val="32444254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9600" y="274637"/>
            <a:ext cx="10972800" cy="914856"/>
          </a:xfrm>
        </p:spPr>
        <p:txBody>
          <a:bodyPr/>
          <a:lstStyle/>
          <a:p>
            <a:r>
              <a:rPr lang="en-US" dirty="0"/>
              <a:t>Wave Engine</a:t>
            </a:r>
          </a:p>
        </p:txBody>
      </p:sp>
      <p:pic>
        <p:nvPicPr>
          <p:cNvPr id="6146" name="Picture 2" descr="https://pbs.twimg.com/media/Ci5tfDdXIAEprf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340" y="963833"/>
            <a:ext cx="3585699" cy="5299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93346" y="1189494"/>
            <a:ext cx="6443053" cy="1643445"/>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5"/>
          <a:stretch>
            <a:fillRect/>
          </a:stretch>
        </p:blipFill>
        <p:spPr>
          <a:xfrm>
            <a:off x="792154" y="3284369"/>
            <a:ext cx="5303847" cy="2978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551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err="1"/>
              <a:t>Interacción</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2301079"/>
          </a:xfrm>
          <a:prstGeom prst="rect">
            <a:avLst/>
          </a:prstGeom>
        </p:spPr>
        <p:txBody>
          <a:bodyPr wrap="square">
            <a:spAutoFit/>
          </a:bodyPr>
          <a:lstStyle/>
          <a:p>
            <a:pPr marL="457189" indent="-457189">
              <a:buFont typeface="+mj-lt"/>
              <a:buAutoNum type="arabicPeriod"/>
            </a:pPr>
            <a:r>
              <a:rPr lang="en-IN" sz="2400" dirty="0"/>
              <a:t>Mirada (Gaze)</a:t>
            </a:r>
          </a:p>
          <a:p>
            <a:pPr marL="457189" indent="-457189">
              <a:buFont typeface="+mj-lt"/>
              <a:buAutoNum type="arabicPeriod"/>
            </a:pPr>
            <a:r>
              <a:rPr lang="en-IN" sz="2400" dirty="0" err="1"/>
              <a:t>Gestos</a:t>
            </a:r>
            <a:endParaRPr lang="en-IN" sz="2400" dirty="0"/>
          </a:p>
          <a:p>
            <a:pPr marL="457189" indent="-457189">
              <a:buFont typeface="+mj-lt"/>
              <a:buAutoNum type="arabicPeriod"/>
            </a:pPr>
            <a:r>
              <a:rPr lang="en-IN" sz="2400" dirty="0" err="1"/>
              <a:t>Voz</a:t>
            </a:r>
            <a:endParaRPr lang="en-IN" sz="2400" dirty="0"/>
          </a:p>
          <a:p>
            <a:pPr marL="457189" indent="-457189">
              <a:buFont typeface="+mj-lt"/>
              <a:buAutoNum type="arabicPeriod"/>
            </a:pPr>
            <a:r>
              <a:rPr lang="en-IN" sz="2400" dirty="0" err="1"/>
              <a:t>Sonido</a:t>
            </a:r>
            <a:r>
              <a:rPr lang="en-IN" sz="2400" dirty="0"/>
              <a:t> especial</a:t>
            </a:r>
          </a:p>
          <a:p>
            <a:pPr marL="457189" indent="-457189">
              <a:buFont typeface="+mj-lt"/>
              <a:buAutoNum type="arabicPeriod"/>
            </a:pPr>
            <a:r>
              <a:rPr lang="en-IN" sz="2400" dirty="0"/>
              <a:t>Spatial mapping</a:t>
            </a:r>
          </a:p>
          <a:p>
            <a:pPr defTabSz="914344">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42214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69240" y="1189495"/>
            <a:ext cx="11653523" cy="724144"/>
          </a:xfrm>
        </p:spPr>
        <p:txBody>
          <a:bodyPr/>
          <a:lstStyle/>
          <a:p>
            <a:r>
              <a:rPr lang="es-ES" dirty="0" err="1"/>
              <a:t>Gaze</a:t>
            </a:r>
            <a:r>
              <a:rPr lang="es-ES" dirty="0"/>
              <a:t> input</a:t>
            </a:r>
          </a:p>
        </p:txBody>
      </p:sp>
      <p:pic>
        <p:nvPicPr>
          <p:cNvPr id="4" name="Picture 2" descr="https://arc.applause.com/wp-content/uploads/2015/04/build_holograms_4-1024x5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853" y="2159066"/>
            <a:ext cx="6922809" cy="380619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69240" y="1189496"/>
            <a:ext cx="11653523" cy="1225464"/>
          </a:xfrm>
        </p:spPr>
        <p:txBody>
          <a:bodyPr/>
          <a:lstStyle/>
          <a:p>
            <a:r>
              <a:rPr lang="es-ES" dirty="0"/>
              <a:t>HD color camera</a:t>
            </a:r>
          </a:p>
          <a:p>
            <a:pPr lvl="1"/>
            <a:endParaRPr lang="es-ES" sz="980" dirty="0"/>
          </a:p>
          <a:p>
            <a:pPr lvl="1"/>
            <a:endParaRPr lang="es-ES" dirty="0"/>
          </a:p>
        </p:txBody>
      </p:sp>
      <p:pic>
        <p:nvPicPr>
          <p:cNvPr id="4" name="Picture 3"/>
          <p:cNvPicPr>
            <a:picLocks noChangeAspect="1"/>
          </p:cNvPicPr>
          <p:nvPr/>
        </p:nvPicPr>
        <p:blipFill>
          <a:blip r:embed="rId3"/>
          <a:stretch>
            <a:fillRect/>
          </a:stretch>
        </p:blipFill>
        <p:spPr>
          <a:xfrm>
            <a:off x="2211493" y="1934959"/>
            <a:ext cx="7694313" cy="43381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629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12192000" cy="6858000"/>
          </a:xfrm>
          <a:prstGeom prst="rect">
            <a:avLst/>
          </a:prstGeom>
        </p:spPr>
      </p:pic>
      <p:sp>
        <p:nvSpPr>
          <p:cNvPr id="9" name="Rectangle 8"/>
          <p:cNvSpPr/>
          <p:nvPr/>
        </p:nvSpPr>
        <p:spPr bwMode="auto">
          <a:xfrm>
            <a:off x="269241" y="289958"/>
            <a:ext cx="4482124" cy="4485237"/>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45723" tIns="45723" rIns="45723" bIns="45723" numCol="1" spcCol="0" rtlCol="0" fromWordArt="0" anchor="b" anchorCtr="0" forceAA="0" compatLnSpc="1">
            <a:prstTxWarp prst="textNoShape">
              <a:avLst/>
            </a:prstTxWarp>
            <a:noAutofit/>
          </a:bodyPr>
          <a:lstStyle/>
          <a:p>
            <a:pPr defTabSz="914080" fontAlgn="base">
              <a:spcBef>
                <a:spcPct val="0"/>
              </a:spcBef>
              <a:spcAft>
                <a:spcPct val="0"/>
              </a:spcAft>
            </a:pPr>
            <a:endParaRPr lang="en-US" sz="1079" spc="-71"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74394" y="192577"/>
            <a:ext cx="11654015" cy="918017"/>
          </a:xfrm>
          <a:prstGeom prst="rect">
            <a:avLst/>
          </a:prstGeom>
        </p:spPr>
        <p:txBody>
          <a:bodyPr vert="horz" wrap="square" lIns="128023" tIns="182889" rIns="128023"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5295" dirty="0">
                <a:gradFill>
                  <a:gsLst>
                    <a:gs pos="5833">
                      <a:srgbClr val="FFFFFF"/>
                    </a:gs>
                    <a:gs pos="100000">
                      <a:srgbClr val="FFFFFF"/>
                    </a:gs>
                  </a:gsLst>
                  <a:lin ang="5400000" scaled="0"/>
                </a:gradFill>
                <a:cs typeface="Segoe UI" pitchFamily="34" charset="0"/>
              </a:rPr>
              <a:t>Agenda</a:t>
            </a:r>
          </a:p>
        </p:txBody>
      </p:sp>
      <p:sp>
        <p:nvSpPr>
          <p:cNvPr id="2" name="TextBox 1"/>
          <p:cNvSpPr txBox="1"/>
          <p:nvPr/>
        </p:nvSpPr>
        <p:spPr>
          <a:xfrm>
            <a:off x="269242" y="1110530"/>
            <a:ext cx="4482124" cy="3664665"/>
          </a:xfrm>
          <a:prstGeom prst="rect">
            <a:avLst/>
          </a:prstGeom>
          <a:noFill/>
        </p:spPr>
        <p:txBody>
          <a:bodyPr wrap="square" lIns="179285" tIns="143428" rIns="179285" bIns="143428" rtlCol="0">
            <a:noAutofit/>
          </a:bodyPr>
          <a:lstStyle/>
          <a:p>
            <a:pPr marL="457189" indent="-457189">
              <a:lnSpc>
                <a:spcPct val="90000"/>
              </a:lnSpc>
              <a:spcBef>
                <a:spcPct val="20000"/>
              </a:spcBef>
              <a:buSzPct val="90000"/>
              <a:buFont typeface="Arial" panose="020B0604020202020204" pitchFamily="34" charset="0"/>
              <a:buChar char="•"/>
            </a:pPr>
            <a:r>
              <a:rPr lang="en-US" sz="2400" dirty="0">
                <a:gradFill>
                  <a:gsLst>
                    <a:gs pos="0">
                      <a:srgbClr val="FFFFFF"/>
                    </a:gs>
                    <a:gs pos="100000">
                      <a:srgbClr val="FFFFFF"/>
                    </a:gs>
                  </a:gsLst>
                  <a:lin ang="5400000" scaled="0"/>
                </a:gradFill>
                <a:latin typeface="+mj-lt"/>
              </a:rPr>
              <a:t>VR vs AR</a:t>
            </a:r>
          </a:p>
          <a:p>
            <a:pPr marL="457189" indent="-457189">
              <a:lnSpc>
                <a:spcPct val="90000"/>
              </a:lnSpc>
              <a:spcBef>
                <a:spcPct val="20000"/>
              </a:spcBef>
              <a:buSzPct val="90000"/>
              <a:buFont typeface="Arial" panose="020B0604020202020204" pitchFamily="34" charset="0"/>
              <a:buChar char="•"/>
            </a:pPr>
            <a:r>
              <a:rPr lang="en-US" sz="2400" dirty="0" err="1">
                <a:gradFill>
                  <a:gsLst>
                    <a:gs pos="0">
                      <a:srgbClr val="FFFFFF"/>
                    </a:gs>
                    <a:gs pos="100000">
                      <a:srgbClr val="FFFFFF"/>
                    </a:gs>
                  </a:gsLst>
                  <a:lin ang="5400000" scaled="0"/>
                </a:gradFill>
                <a:latin typeface="+mj-lt"/>
              </a:rPr>
              <a:t>Características</a:t>
            </a:r>
            <a:r>
              <a:rPr lang="en-US" sz="2400" dirty="0">
                <a:gradFill>
                  <a:gsLst>
                    <a:gs pos="0">
                      <a:srgbClr val="FFFFFF"/>
                    </a:gs>
                    <a:gs pos="100000">
                      <a:srgbClr val="FFFFFF"/>
                    </a:gs>
                  </a:gsLst>
                  <a:lin ang="5400000" scaled="0"/>
                </a:gradFill>
                <a:latin typeface="+mj-lt"/>
              </a:rPr>
              <a:t> HoloLens</a:t>
            </a:r>
          </a:p>
          <a:p>
            <a:pPr marL="457189" indent="-457189">
              <a:lnSpc>
                <a:spcPct val="90000"/>
              </a:lnSpc>
              <a:spcBef>
                <a:spcPct val="20000"/>
              </a:spcBef>
              <a:buSzPct val="90000"/>
              <a:buFont typeface="Arial" panose="020B0604020202020204" pitchFamily="34" charset="0"/>
              <a:buChar char="•"/>
            </a:pPr>
            <a:r>
              <a:rPr lang="en-US" sz="2400" dirty="0" err="1">
                <a:gradFill>
                  <a:gsLst>
                    <a:gs pos="0">
                      <a:srgbClr val="FFFFFF"/>
                    </a:gs>
                    <a:gs pos="100000">
                      <a:srgbClr val="FFFFFF"/>
                    </a:gs>
                  </a:gsLst>
                  <a:lin ang="5400000" scaled="0"/>
                </a:gradFill>
                <a:latin typeface="+mj-lt"/>
              </a:rPr>
              <a:t>Sensores</a:t>
            </a:r>
            <a:endParaRPr lang="en-US" sz="2400" dirty="0">
              <a:gradFill>
                <a:gsLst>
                  <a:gs pos="0">
                    <a:srgbClr val="FFFFFF"/>
                  </a:gs>
                  <a:gs pos="100000">
                    <a:srgbClr val="FFFFFF"/>
                  </a:gs>
                </a:gsLst>
                <a:lin ang="5400000" scaled="0"/>
              </a:gradFill>
              <a:latin typeface="+mj-lt"/>
            </a:endParaRPr>
          </a:p>
          <a:p>
            <a:pPr marL="457189" indent="-457189">
              <a:lnSpc>
                <a:spcPct val="90000"/>
              </a:lnSpc>
              <a:spcBef>
                <a:spcPct val="20000"/>
              </a:spcBef>
              <a:buSzPct val="90000"/>
              <a:buFont typeface="Arial" panose="020B0604020202020204" pitchFamily="34" charset="0"/>
              <a:buChar char="•"/>
            </a:pPr>
            <a:r>
              <a:rPr lang="en-US" sz="2400" dirty="0">
                <a:gradFill>
                  <a:gsLst>
                    <a:gs pos="0">
                      <a:srgbClr val="FFFFFF"/>
                    </a:gs>
                    <a:gs pos="100000">
                      <a:srgbClr val="FFFFFF"/>
                    </a:gs>
                  </a:gsLst>
                  <a:lin ang="5400000" scaled="0"/>
                </a:gradFill>
                <a:latin typeface="+mj-lt"/>
              </a:rPr>
              <a:t>Desarrollo</a:t>
            </a:r>
          </a:p>
          <a:p>
            <a:pPr marL="457189" indent="-457189">
              <a:lnSpc>
                <a:spcPct val="90000"/>
              </a:lnSpc>
              <a:spcBef>
                <a:spcPct val="20000"/>
              </a:spcBef>
              <a:buSzPct val="90000"/>
              <a:buFont typeface="Arial" panose="020B0604020202020204" pitchFamily="34" charset="0"/>
              <a:buChar char="•"/>
            </a:pPr>
            <a:r>
              <a:rPr lang="en-US" sz="2400" b="1" dirty="0">
                <a:gradFill>
                  <a:gsLst>
                    <a:gs pos="0">
                      <a:srgbClr val="FFFFFF"/>
                    </a:gs>
                    <a:gs pos="100000">
                      <a:srgbClr val="FFFFFF"/>
                    </a:gs>
                  </a:gsLst>
                  <a:lin ang="5400000" scaled="0"/>
                </a:gradFill>
                <a:latin typeface="+mj-lt"/>
              </a:rPr>
              <a:t>El taller: App </a:t>
            </a:r>
            <a:r>
              <a:rPr lang="en-US" sz="2400" b="1" dirty="0" err="1">
                <a:gradFill>
                  <a:gsLst>
                    <a:gs pos="0">
                      <a:srgbClr val="FFFFFF"/>
                    </a:gs>
                    <a:gs pos="100000">
                      <a:srgbClr val="FFFFFF"/>
                    </a:gs>
                  </a:gsLst>
                  <a:lin ang="5400000" scaled="0"/>
                </a:gradFill>
                <a:latin typeface="+mj-lt"/>
              </a:rPr>
              <a:t>desde</a:t>
            </a:r>
            <a:r>
              <a:rPr lang="en-US" sz="2400" b="1" dirty="0">
                <a:gradFill>
                  <a:gsLst>
                    <a:gs pos="0">
                      <a:srgbClr val="FFFFFF"/>
                    </a:gs>
                    <a:gs pos="100000">
                      <a:srgbClr val="FFFFFF"/>
                    </a:gs>
                  </a:gsLst>
                  <a:lin ang="5400000" scaled="0"/>
                </a:gradFill>
                <a:latin typeface="+mj-lt"/>
              </a:rPr>
              <a:t> cero!</a:t>
            </a:r>
          </a:p>
          <a:p>
            <a:pPr marL="457189" indent="-457189">
              <a:lnSpc>
                <a:spcPct val="90000"/>
              </a:lnSpc>
              <a:spcBef>
                <a:spcPct val="20000"/>
              </a:spcBef>
              <a:buSzPct val="90000"/>
              <a:buFont typeface="Arial" panose="020B0604020202020204" pitchFamily="34" charset="0"/>
              <a:buChar char="•"/>
            </a:pPr>
            <a:r>
              <a:rPr lang="en-US" sz="2400" dirty="0" err="1">
                <a:gradFill>
                  <a:gsLst>
                    <a:gs pos="0">
                      <a:srgbClr val="FFFFFF"/>
                    </a:gs>
                    <a:gs pos="100000">
                      <a:srgbClr val="FFFFFF"/>
                    </a:gs>
                  </a:gsLst>
                  <a:lin ang="5400000" scaled="0"/>
                </a:gradFill>
                <a:latin typeface="+mj-lt"/>
              </a:rPr>
              <a:t>Preguntas</a:t>
            </a:r>
            <a:r>
              <a:rPr lang="en-US" sz="2400" dirty="0">
                <a:gradFill>
                  <a:gsLst>
                    <a:gs pos="0">
                      <a:srgbClr val="FFFFFF"/>
                    </a:gs>
                    <a:gs pos="100000">
                      <a:srgbClr val="FFFFFF"/>
                    </a:gs>
                  </a:gsLst>
                  <a:lin ang="5400000" scaled="0"/>
                </a:gradFill>
                <a:latin typeface="+mj-lt"/>
              </a:rPr>
              <a:t> y </a:t>
            </a:r>
            <a:r>
              <a:rPr lang="en-US" sz="2400" dirty="0" err="1">
                <a:gradFill>
                  <a:gsLst>
                    <a:gs pos="0">
                      <a:srgbClr val="FFFFFF"/>
                    </a:gs>
                    <a:gs pos="100000">
                      <a:srgbClr val="FFFFFF"/>
                    </a:gs>
                  </a:gsLst>
                  <a:lin ang="5400000" scaled="0"/>
                </a:gradFill>
                <a:latin typeface="+mj-lt"/>
              </a:rPr>
              <a:t>Respuestas</a:t>
            </a:r>
            <a:endParaRPr lang="en-US" sz="2400" dirty="0">
              <a:gradFill>
                <a:gsLst>
                  <a:gs pos="0">
                    <a:srgbClr val="FFFFFF"/>
                  </a:gs>
                  <a:gs pos="100000">
                    <a:srgbClr val="FFFFFF"/>
                  </a:gs>
                </a:gsLst>
                <a:lin ang="5400000" scaled="0"/>
              </a:gradFill>
              <a:latin typeface="+mj-lt"/>
            </a:endParaRPr>
          </a:p>
          <a:p>
            <a:pPr>
              <a:lnSpc>
                <a:spcPct val="90000"/>
              </a:lnSpc>
              <a:spcBef>
                <a:spcPct val="20000"/>
              </a:spcBef>
              <a:buSzPct val="90000"/>
            </a:pPr>
            <a:endParaRPr lang="en-US" sz="2745"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35826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69240" y="1189495"/>
            <a:ext cx="11653523" cy="724144"/>
          </a:xfrm>
        </p:spPr>
        <p:txBody>
          <a:bodyPr/>
          <a:lstStyle/>
          <a:p>
            <a:r>
              <a:rPr lang="es-ES" dirty="0" err="1"/>
              <a:t>Spatial</a:t>
            </a:r>
            <a:r>
              <a:rPr lang="es-ES" dirty="0"/>
              <a:t> </a:t>
            </a:r>
            <a:r>
              <a:rPr lang="es-ES" dirty="0" err="1"/>
              <a:t>Mapping</a:t>
            </a:r>
            <a:endParaRPr lang="es-ES" dirty="0"/>
          </a:p>
        </p:txBody>
      </p:sp>
      <p:pic>
        <p:nvPicPr>
          <p:cNvPr id="3" name="Picture 2"/>
          <p:cNvPicPr>
            <a:picLocks noChangeAspect="1"/>
          </p:cNvPicPr>
          <p:nvPr/>
        </p:nvPicPr>
        <p:blipFill>
          <a:blip r:embed="rId3"/>
          <a:stretch>
            <a:fillRect/>
          </a:stretch>
        </p:blipFill>
        <p:spPr>
          <a:xfrm>
            <a:off x="2104889" y="1884513"/>
            <a:ext cx="7982225" cy="44170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102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69240" y="1189495"/>
            <a:ext cx="11653523" cy="724144"/>
          </a:xfrm>
        </p:spPr>
        <p:txBody>
          <a:bodyPr/>
          <a:lstStyle/>
          <a:p>
            <a:r>
              <a:rPr lang="es-ES" dirty="0" err="1"/>
              <a:t>Spatial</a:t>
            </a:r>
            <a:r>
              <a:rPr lang="es-ES" dirty="0"/>
              <a:t> </a:t>
            </a:r>
            <a:r>
              <a:rPr lang="es-ES" dirty="0" err="1"/>
              <a:t>Mapping</a:t>
            </a:r>
            <a:endParaRPr lang="es-ES" dirty="0"/>
          </a:p>
        </p:txBody>
      </p:sp>
      <p:pic>
        <p:nvPicPr>
          <p:cNvPr id="3" name="Picture 2"/>
          <p:cNvPicPr>
            <a:picLocks noChangeAspect="1"/>
          </p:cNvPicPr>
          <p:nvPr/>
        </p:nvPicPr>
        <p:blipFill>
          <a:blip r:embed="rId3"/>
          <a:stretch>
            <a:fillRect/>
          </a:stretch>
        </p:blipFill>
        <p:spPr>
          <a:xfrm>
            <a:off x="2136791" y="1937872"/>
            <a:ext cx="9099821" cy="42997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3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69240" y="1189495"/>
            <a:ext cx="11653523" cy="1225464"/>
          </a:xfrm>
        </p:spPr>
        <p:txBody>
          <a:bodyPr/>
          <a:lstStyle/>
          <a:p>
            <a:r>
              <a:rPr lang="es-ES" dirty="0" err="1"/>
              <a:t>Gesture</a:t>
            </a:r>
            <a:r>
              <a:rPr lang="es-ES" dirty="0"/>
              <a:t> input</a:t>
            </a:r>
          </a:p>
          <a:p>
            <a:endParaRPr lang="es-ES" sz="980" dirty="0"/>
          </a:p>
          <a:p>
            <a:pPr lvl="1"/>
            <a:r>
              <a:rPr lang="es-ES" dirty="0" err="1"/>
              <a:t>Depth</a:t>
            </a:r>
            <a:r>
              <a:rPr lang="es-ES" dirty="0"/>
              <a:t> camera</a:t>
            </a:r>
          </a:p>
        </p:txBody>
      </p:sp>
      <p:grpSp>
        <p:nvGrpSpPr>
          <p:cNvPr id="4" name="Group 1"/>
          <p:cNvGrpSpPr/>
          <p:nvPr/>
        </p:nvGrpSpPr>
        <p:grpSpPr>
          <a:xfrm>
            <a:off x="6697291" y="2149773"/>
            <a:ext cx="1844728" cy="3710040"/>
            <a:chOff x="2212655" y="1654952"/>
            <a:chExt cx="2457450" cy="4942324"/>
          </a:xfrm>
        </p:grpSpPr>
        <p:sp>
          <p:nvSpPr>
            <p:cNvPr id="5" name="Rectángulo 3"/>
            <p:cNvSpPr/>
            <p:nvPr/>
          </p:nvSpPr>
          <p:spPr>
            <a:xfrm>
              <a:off x="2890791" y="5750702"/>
              <a:ext cx="1463287" cy="846574"/>
            </a:xfrm>
            <a:prstGeom prst="rect">
              <a:avLst/>
            </a:prstGeom>
          </p:spPr>
          <p:txBody>
            <a:bodyPr wrap="none">
              <a:spAutoFit/>
            </a:bodyPr>
            <a:lstStyle/>
            <a:p>
              <a:pPr>
                <a:lnSpc>
                  <a:spcPct val="150000"/>
                </a:lnSpc>
              </a:pPr>
              <a:r>
                <a:rPr lang="es-ES" sz="2353" dirty="0">
                  <a:solidFill>
                    <a:prstClr val="black"/>
                  </a:solidFill>
                </a:rPr>
                <a:t>Air </a:t>
              </a:r>
              <a:r>
                <a:rPr lang="es-ES" sz="2353" dirty="0" err="1">
                  <a:solidFill>
                    <a:prstClr val="black"/>
                  </a:solidFill>
                </a:rPr>
                <a:t>Tap</a:t>
              </a:r>
              <a:endParaRPr lang="es-ES" sz="2353" dirty="0">
                <a:solidFill>
                  <a:prstClr val="black"/>
                </a:solidFill>
              </a:endParaRPr>
            </a:p>
          </p:txBody>
        </p:sp>
        <p:pic>
          <p:nvPicPr>
            <p:cNvPr id="6" name="Picture 5" descr="air-tap.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12655" y="1654952"/>
              <a:ext cx="2457450" cy="4095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3"/>
          <p:cNvGrpSpPr/>
          <p:nvPr/>
        </p:nvGrpSpPr>
        <p:grpSpPr>
          <a:xfrm>
            <a:off x="9233487" y="1887180"/>
            <a:ext cx="2079839" cy="4101893"/>
            <a:chOff x="7396130" y="1654952"/>
            <a:chExt cx="2457450" cy="4846622"/>
          </a:xfrm>
        </p:grpSpPr>
        <p:pic>
          <p:nvPicPr>
            <p:cNvPr id="8" name="Picture 2" descr="bloom.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396130" y="1654952"/>
              <a:ext cx="2457450" cy="4095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5"/>
            <p:cNvSpPr/>
            <p:nvPr/>
          </p:nvSpPr>
          <p:spPr>
            <a:xfrm>
              <a:off x="7941762" y="5750700"/>
              <a:ext cx="1233400" cy="750874"/>
            </a:xfrm>
            <a:prstGeom prst="rect">
              <a:avLst/>
            </a:prstGeom>
          </p:spPr>
          <p:txBody>
            <a:bodyPr wrap="none">
              <a:spAutoFit/>
            </a:bodyPr>
            <a:lstStyle/>
            <a:p>
              <a:pPr>
                <a:lnSpc>
                  <a:spcPct val="150000"/>
                </a:lnSpc>
              </a:pPr>
              <a:r>
                <a:rPr lang="es-ES" sz="2353" dirty="0">
                  <a:solidFill>
                    <a:prstClr val="black"/>
                  </a:solidFill>
                </a:rPr>
                <a:t>Bloom</a:t>
              </a:r>
            </a:p>
          </p:txBody>
        </p:sp>
      </p:grpSp>
      <p:pic>
        <p:nvPicPr>
          <p:cNvPr id="10" name="Picture 9"/>
          <p:cNvPicPr>
            <a:picLocks noChangeAspect="1"/>
          </p:cNvPicPr>
          <p:nvPr/>
        </p:nvPicPr>
        <p:blipFill>
          <a:blip r:embed="rId5"/>
          <a:stretch>
            <a:fillRect/>
          </a:stretch>
        </p:blipFill>
        <p:spPr>
          <a:xfrm>
            <a:off x="601347" y="2575840"/>
            <a:ext cx="5465084" cy="2484129"/>
          </a:xfrm>
          <a:prstGeom prst="rect">
            <a:avLst/>
          </a:prstGeom>
        </p:spPr>
      </p:pic>
    </p:spTree>
    <p:extLst>
      <p:ext uri="{BB962C8B-B14F-4D97-AF65-F5344CB8AC3E}">
        <p14:creationId xmlns:p14="http://schemas.microsoft.com/office/powerpoint/2010/main" val="4870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69240" y="1189496"/>
            <a:ext cx="11653523" cy="1557349"/>
          </a:xfrm>
        </p:spPr>
        <p:txBody>
          <a:bodyPr/>
          <a:lstStyle/>
          <a:p>
            <a:r>
              <a:rPr lang="es-ES" dirty="0" err="1"/>
              <a:t>Voice</a:t>
            </a:r>
            <a:r>
              <a:rPr lang="es-ES" dirty="0"/>
              <a:t> input</a:t>
            </a:r>
          </a:p>
          <a:p>
            <a:endParaRPr lang="es-ES" sz="980" dirty="0"/>
          </a:p>
          <a:p>
            <a:pPr lvl="1"/>
            <a:r>
              <a:rPr lang="es-ES" dirty="0" err="1"/>
              <a:t>Windows.Media.SpeechRecognition</a:t>
            </a:r>
            <a:endParaRPr lang="es-ES" dirty="0"/>
          </a:p>
          <a:p>
            <a:pPr lvl="1"/>
            <a:r>
              <a:rPr lang="es-ES" dirty="0" err="1"/>
              <a:t>KeywordRecognizer</a:t>
            </a:r>
            <a:r>
              <a:rPr lang="es-ES" dirty="0"/>
              <a:t> lo más usado.</a:t>
            </a:r>
          </a:p>
        </p:txBody>
      </p:sp>
      <p:pic>
        <p:nvPicPr>
          <p:cNvPr id="13314" name="Picture 2" descr="https://az835927.vo.msecnd.net/sites/holographic/resources/images/See-throug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277" y="2308469"/>
            <a:ext cx="5796880" cy="3623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2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69240" y="1189496"/>
            <a:ext cx="11653523" cy="1225464"/>
          </a:xfrm>
        </p:spPr>
        <p:txBody>
          <a:bodyPr/>
          <a:lstStyle/>
          <a:p>
            <a:r>
              <a:rPr lang="es-ES" dirty="0" err="1"/>
              <a:t>Spatial</a:t>
            </a:r>
            <a:r>
              <a:rPr lang="es-ES" dirty="0"/>
              <a:t> </a:t>
            </a:r>
            <a:r>
              <a:rPr lang="es-ES" dirty="0" err="1"/>
              <a:t>Sound</a:t>
            </a:r>
            <a:endParaRPr lang="es-ES" dirty="0"/>
          </a:p>
          <a:p>
            <a:pPr lvl="1"/>
            <a:endParaRPr lang="es-ES" sz="980" dirty="0"/>
          </a:p>
          <a:p>
            <a:pPr lvl="1"/>
            <a:r>
              <a:rPr lang="es-ES" dirty="0"/>
              <a:t>Head-</a:t>
            </a:r>
            <a:r>
              <a:rPr lang="es-ES" dirty="0" err="1"/>
              <a:t>Related</a:t>
            </a:r>
            <a:r>
              <a:rPr lang="es-ES" dirty="0"/>
              <a:t> Transfer </a:t>
            </a:r>
            <a:r>
              <a:rPr lang="es-ES" dirty="0" err="1"/>
              <a:t>Functions</a:t>
            </a:r>
            <a:r>
              <a:rPr lang="es-ES" dirty="0"/>
              <a:t> (</a:t>
            </a:r>
            <a:r>
              <a:rPr lang="es-ES" dirty="0" err="1"/>
              <a:t>HRTFs</a:t>
            </a:r>
            <a:r>
              <a:rPr lang="es-ES" dirty="0"/>
              <a:t>)</a:t>
            </a:r>
          </a:p>
        </p:txBody>
      </p:sp>
      <p:pic>
        <p:nvPicPr>
          <p:cNvPr id="4" name="Picture 3"/>
          <p:cNvPicPr>
            <a:picLocks noChangeAspect="1"/>
          </p:cNvPicPr>
          <p:nvPr/>
        </p:nvPicPr>
        <p:blipFill rotWithShape="1">
          <a:blip r:embed="rId3"/>
          <a:srcRect l="7359" t="2452" b="4636"/>
          <a:stretch/>
        </p:blipFill>
        <p:spPr>
          <a:xfrm>
            <a:off x="866855" y="3204895"/>
            <a:ext cx="3556064" cy="2542919"/>
          </a:xfrm>
          <a:prstGeom prst="rect">
            <a:avLst/>
          </a:prstGeom>
        </p:spPr>
      </p:pic>
      <p:pic>
        <p:nvPicPr>
          <p:cNvPr id="5" name="Picture 2" descr="http://123kinect.com/wp-content/gallery/hololens/Microsoft-HoloLens-spatialsound-2204.jpg"/>
          <p:cNvPicPr>
            <a:picLocks noChangeAspect="1" noChangeArrowheads="1"/>
          </p:cNvPicPr>
          <p:nvPr/>
        </p:nvPicPr>
        <p:blipFill rotWithShape="1">
          <a:blip r:embed="rId4">
            <a:extLst>
              <a:ext uri="{28A0092B-C50C-407E-A947-70E740481C1C}">
                <a14:useLocalDpi xmlns:a14="http://schemas.microsoft.com/office/drawing/2010/main" val="0"/>
              </a:ext>
            </a:extLst>
          </a:blip>
          <a:srcRect r="41040" b="33301"/>
          <a:stretch/>
        </p:blipFill>
        <p:spPr bwMode="auto">
          <a:xfrm>
            <a:off x="6245404" y="3143335"/>
            <a:ext cx="4713365" cy="26660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1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69240" y="1189495"/>
            <a:ext cx="11653523" cy="724144"/>
          </a:xfrm>
        </p:spPr>
        <p:txBody>
          <a:bodyPr/>
          <a:lstStyle/>
          <a:p>
            <a:r>
              <a:rPr lang="es-ES" dirty="0"/>
              <a:t>Bluetooth </a:t>
            </a:r>
            <a:r>
              <a:rPr lang="es-ES"/>
              <a:t>connectivity</a:t>
            </a:r>
            <a:endParaRPr lang="es-ES" dirty="0"/>
          </a:p>
        </p:txBody>
      </p:sp>
      <p:pic>
        <p:nvPicPr>
          <p:cNvPr id="15362" name="Picture 2" descr="Resultado de imagen de bluetooth m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940" y="2159065"/>
            <a:ext cx="2069269" cy="177728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esultado de imagen de bluetooth keyboard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7481" y="3727808"/>
            <a:ext cx="3324187" cy="285513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dri1.img.digitalrivercontent.net/Storefront/Company/msintl/images/English/en-INTL-Microsoft-HoloLens-Development-Edition-M6P-00003/en-INTL-L-Microsoft-HoloLens-Development-Edition-M6P-00003-RM3-mnco.jpg"/>
          <p:cNvPicPr>
            <a:picLocks noChangeAspect="1" noChangeArrowheads="1"/>
          </p:cNvPicPr>
          <p:nvPr/>
        </p:nvPicPr>
        <p:blipFill rotWithShape="1">
          <a:blip r:embed="rId5">
            <a:extLst>
              <a:ext uri="{28A0092B-C50C-407E-A947-70E740481C1C}">
                <a14:useLocalDpi xmlns:a14="http://schemas.microsoft.com/office/drawing/2010/main" val="0"/>
              </a:ext>
            </a:extLst>
          </a:blip>
          <a:srcRect l="20633" r="20049"/>
          <a:stretch/>
        </p:blipFill>
        <p:spPr bwMode="auto">
          <a:xfrm>
            <a:off x="717453" y="3202893"/>
            <a:ext cx="1718148" cy="1629884"/>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s://cdn0.vox-cdn.com/thumbor/3A5__mZcijB66fjxMRYvzPTcaVc=/cdn0.vox-cdn.com/uploads/chorus_asset/file/6640425/XboxOne2016_Cntrllr_F_TransBG_RGB.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3551" y="2145835"/>
            <a:ext cx="3023104" cy="2015403"/>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s://www.evilcontrollers.com/media/catalog/product/cache/1/image/490x351/9df78eab33525d08d6e5fb8d27136e95/p/s/ps4-stockblack_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4707" y="4393434"/>
            <a:ext cx="2300792" cy="164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96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fade">
                                      <p:cBhvr>
                                        <p:cTn id="7" dur="500"/>
                                        <p:tgtEl>
                                          <p:spTgt spid="15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fade">
                                      <p:cBhvr>
                                        <p:cTn id="12" dur="500"/>
                                        <p:tgtEl>
                                          <p:spTgt spid="15362"/>
                                        </p:tgtEl>
                                      </p:cBhvr>
                                    </p:animEffect>
                                  </p:childTnLst>
                                </p:cTn>
                              </p:par>
                              <p:par>
                                <p:cTn id="13" presetID="10" presetClass="entr" presetSubtype="0" fill="hold" nodeType="with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fade">
                                      <p:cBhvr>
                                        <p:cTn id="15" dur="500"/>
                                        <p:tgtEl>
                                          <p:spTgt spid="153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68"/>
                                        </p:tgtEl>
                                        <p:attrNameLst>
                                          <p:attrName>style.visibility</p:attrName>
                                        </p:attrNameLst>
                                      </p:cBhvr>
                                      <p:to>
                                        <p:strVal val="visible"/>
                                      </p:to>
                                    </p:set>
                                    <p:animEffect transition="in" filter="fade">
                                      <p:cBhvr>
                                        <p:cTn id="20" dur="500"/>
                                        <p:tgtEl>
                                          <p:spTgt spid="1536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370"/>
                                        </p:tgtEl>
                                        <p:attrNameLst>
                                          <p:attrName>style.visibility</p:attrName>
                                        </p:attrNameLst>
                                      </p:cBhvr>
                                      <p:to>
                                        <p:strVal val="visible"/>
                                      </p:to>
                                    </p:set>
                                    <p:animEffect transition="in" filter="fade">
                                      <p:cBhvr>
                                        <p:cTn id="25" dur="5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69240" y="1189495"/>
            <a:ext cx="11653523" cy="724144"/>
          </a:xfrm>
        </p:spPr>
        <p:txBody>
          <a:bodyPr/>
          <a:lstStyle/>
          <a:p>
            <a:r>
              <a:rPr lang="es-ES" dirty="0"/>
              <a:t>Compartir Holograma por Wifi</a:t>
            </a:r>
          </a:p>
        </p:txBody>
      </p:sp>
      <p:pic>
        <p:nvPicPr>
          <p:cNvPr id="3" name="Picture 2"/>
          <p:cNvPicPr>
            <a:picLocks noChangeAspect="1"/>
          </p:cNvPicPr>
          <p:nvPr/>
        </p:nvPicPr>
        <p:blipFill>
          <a:blip r:embed="rId3"/>
          <a:stretch>
            <a:fillRect/>
          </a:stretch>
        </p:blipFill>
        <p:spPr>
          <a:xfrm>
            <a:off x="1464473" y="2084364"/>
            <a:ext cx="9621745" cy="39918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176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App paso a paso desde cero</a:t>
            </a:r>
          </a:p>
        </p:txBody>
      </p:sp>
      <p:pic>
        <p:nvPicPr>
          <p:cNvPr id="4" name="Imagen 3"/>
          <p:cNvPicPr>
            <a:picLocks noChangeAspect="1"/>
          </p:cNvPicPr>
          <p:nvPr/>
        </p:nvPicPr>
        <p:blipFill>
          <a:blip r:embed="rId2"/>
          <a:stretch>
            <a:fillRect/>
          </a:stretch>
        </p:blipFill>
        <p:spPr>
          <a:xfrm>
            <a:off x="2070080" y="1735359"/>
            <a:ext cx="8051841" cy="4152204"/>
          </a:xfrm>
          <a:prstGeom prst="rect">
            <a:avLst/>
          </a:prstGeom>
        </p:spPr>
      </p:pic>
    </p:spTree>
    <p:extLst>
      <p:ext uri="{BB962C8B-B14F-4D97-AF65-F5344CB8AC3E}">
        <p14:creationId xmlns:p14="http://schemas.microsoft.com/office/powerpoint/2010/main" val="2928491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App paso a paso desde cero</a:t>
            </a:r>
          </a:p>
        </p:txBody>
      </p:sp>
      <p:sp>
        <p:nvSpPr>
          <p:cNvPr id="3" name="Marcador de texto 2"/>
          <p:cNvSpPr>
            <a:spLocks noGrp="1"/>
          </p:cNvSpPr>
          <p:nvPr>
            <p:ph type="body" sz="quarter" idx="10"/>
          </p:nvPr>
        </p:nvSpPr>
        <p:spPr>
          <a:xfrm>
            <a:off x="720841" y="1628567"/>
            <a:ext cx="11201920" cy="2894062"/>
          </a:xfrm>
        </p:spPr>
        <p:txBody>
          <a:bodyPr/>
          <a:lstStyle/>
          <a:p>
            <a:r>
              <a:rPr lang="es-ES" dirty="0"/>
              <a:t>¿Qué vamos a ver?</a:t>
            </a:r>
          </a:p>
          <a:p>
            <a:pPr marL="457189" indent="-457189">
              <a:buFont typeface="Arial" panose="020B0604020202020204" pitchFamily="34" charset="0"/>
              <a:buChar char="•"/>
            </a:pPr>
            <a:r>
              <a:rPr lang="es-ES" sz="2133" dirty="0"/>
              <a:t>Crear App 3D con el sistema solar.</a:t>
            </a:r>
          </a:p>
          <a:p>
            <a:pPr marL="457189" indent="-457189">
              <a:buFont typeface="Arial" panose="020B0604020202020204" pitchFamily="34" charset="0"/>
              <a:buChar char="•"/>
            </a:pPr>
            <a:r>
              <a:rPr lang="es-ES" sz="2133" dirty="0"/>
              <a:t>Uso de modelos 3D.</a:t>
            </a:r>
          </a:p>
          <a:p>
            <a:pPr marL="457189" indent="-457189">
              <a:buFont typeface="Arial" panose="020B0604020202020204" pitchFamily="34" charset="0"/>
              <a:buChar char="•"/>
            </a:pPr>
            <a:r>
              <a:rPr lang="es-ES" sz="2133" dirty="0"/>
              <a:t>Gestión de cámara y posicionamiento.</a:t>
            </a:r>
          </a:p>
          <a:p>
            <a:pPr marL="457189" indent="-457189">
              <a:buFont typeface="Arial" panose="020B0604020202020204" pitchFamily="34" charset="0"/>
              <a:buChar char="•"/>
            </a:pPr>
            <a:r>
              <a:rPr lang="es-ES" sz="2133" dirty="0" err="1"/>
              <a:t>Spatial</a:t>
            </a:r>
            <a:r>
              <a:rPr lang="es-ES" sz="2133" dirty="0"/>
              <a:t> </a:t>
            </a:r>
            <a:r>
              <a:rPr lang="es-ES" sz="2133" dirty="0" err="1"/>
              <a:t>Sound</a:t>
            </a:r>
            <a:r>
              <a:rPr lang="es-ES" sz="2133" dirty="0"/>
              <a:t>.</a:t>
            </a:r>
          </a:p>
          <a:p>
            <a:pPr marL="457189" indent="-457189">
              <a:buFont typeface="Arial" panose="020B0604020202020204" pitchFamily="34" charset="0"/>
              <a:buChar char="•"/>
            </a:pPr>
            <a:r>
              <a:rPr lang="es-ES" sz="2133" dirty="0"/>
              <a:t>Air </a:t>
            </a:r>
            <a:r>
              <a:rPr lang="es-ES" sz="2133" dirty="0" err="1"/>
              <a:t>Tap</a:t>
            </a:r>
            <a:r>
              <a:rPr lang="es-ES" sz="2133" dirty="0"/>
              <a:t>.</a:t>
            </a:r>
          </a:p>
          <a:p>
            <a:pPr marL="457189" indent="-457189">
              <a:buFont typeface="Arial" panose="020B0604020202020204" pitchFamily="34" charset="0"/>
              <a:buChar char="•"/>
            </a:pPr>
            <a:r>
              <a:rPr lang="es-ES" sz="2133" dirty="0"/>
              <a:t>Comandos de voz.</a:t>
            </a:r>
          </a:p>
        </p:txBody>
      </p:sp>
    </p:spTree>
    <p:extLst>
      <p:ext uri="{BB962C8B-B14F-4D97-AF65-F5344CB8AC3E}">
        <p14:creationId xmlns:p14="http://schemas.microsoft.com/office/powerpoint/2010/main" val="22435147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2EEE98B-B33B-44F8-A70E-9F87D15C4175}"/>
              </a:ext>
            </a:extLst>
          </p:cNvPr>
          <p:cNvSpPr>
            <a:spLocks noGrp="1"/>
          </p:cNvSpPr>
          <p:nvPr>
            <p:ph type="title"/>
          </p:nvPr>
        </p:nvSpPr>
        <p:spPr/>
        <p:txBody>
          <a:bodyPr/>
          <a:lstStyle/>
          <a:p>
            <a:r>
              <a:rPr lang="es-ES" dirty="0"/>
              <a:t>Wave </a:t>
            </a:r>
            <a:r>
              <a:rPr lang="es-ES" dirty="0" err="1"/>
              <a:t>Engine</a:t>
            </a:r>
            <a:endParaRPr lang="es-ES" dirty="0"/>
          </a:p>
        </p:txBody>
      </p:sp>
      <p:pic>
        <p:nvPicPr>
          <p:cNvPr id="4" name="Imagen 3">
            <a:extLst>
              <a:ext uri="{FF2B5EF4-FFF2-40B4-BE49-F238E27FC236}">
                <a16:creationId xmlns:a16="http://schemas.microsoft.com/office/drawing/2014/main" id="{0E758FBB-D301-4CF4-A803-8DDC24AE5FB8}"/>
              </a:ext>
            </a:extLst>
          </p:cNvPr>
          <p:cNvPicPr>
            <a:picLocks noChangeAspect="1"/>
          </p:cNvPicPr>
          <p:nvPr/>
        </p:nvPicPr>
        <p:blipFill>
          <a:blip r:embed="rId2"/>
          <a:stretch>
            <a:fillRect/>
          </a:stretch>
        </p:blipFill>
        <p:spPr>
          <a:xfrm>
            <a:off x="1288269" y="1119673"/>
            <a:ext cx="9617782" cy="5134493"/>
          </a:xfrm>
          <a:prstGeom prst="rect">
            <a:avLst/>
          </a:prstGeom>
        </p:spPr>
      </p:pic>
    </p:spTree>
    <p:extLst>
      <p:ext uri="{BB962C8B-B14F-4D97-AF65-F5344CB8AC3E}">
        <p14:creationId xmlns:p14="http://schemas.microsoft.com/office/powerpoint/2010/main" val="846498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08" y="274637"/>
            <a:ext cx="11298193" cy="1143200"/>
          </a:xfrm>
        </p:spPr>
        <p:txBody>
          <a:bodyPr/>
          <a:lstStyle/>
          <a:p>
            <a:r>
              <a:rPr lang="en-US" dirty="0"/>
              <a:t>Agenda</a:t>
            </a:r>
            <a:endParaRPr lang="en-US" sz="3921" dirty="0">
              <a:gradFill>
                <a:gsLst>
                  <a:gs pos="10101">
                    <a:schemeClr val="tx1"/>
                  </a:gs>
                  <a:gs pos="54000">
                    <a:schemeClr val="tx1"/>
                  </a:gs>
                </a:gsLst>
                <a:lin ang="5400000" scaled="0"/>
              </a:gradFill>
            </a:endParaRPr>
          </a:p>
        </p:txBody>
      </p:sp>
      <p:sp>
        <p:nvSpPr>
          <p:cNvPr id="9" name="Rectangle 8"/>
          <p:cNvSpPr/>
          <p:nvPr/>
        </p:nvSpPr>
        <p:spPr>
          <a:xfrm>
            <a:off x="434121" y="1417837"/>
            <a:ext cx="6175949" cy="3785652"/>
          </a:xfrm>
          <a:prstGeom prst="rect">
            <a:avLst/>
          </a:prstGeom>
        </p:spPr>
        <p:txBody>
          <a:bodyPr wrap="square">
            <a:spAutoFit/>
          </a:bodyPr>
          <a:lstStyle/>
          <a:p>
            <a:r>
              <a:rPr lang="es-ES" sz="8000" dirty="0"/>
              <a:t>Si, </a:t>
            </a:r>
            <a:r>
              <a:rPr lang="es-ES" sz="8000" dirty="0" err="1"/>
              <a:t>váis</a:t>
            </a:r>
            <a:r>
              <a:rPr lang="es-ES" sz="8000" dirty="0"/>
              <a:t> a poder probar!</a:t>
            </a:r>
            <a:endParaRPr lang="en-IN" sz="8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10070" y="1675848"/>
            <a:ext cx="4762500" cy="2830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39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anim calcmode="lin" valueType="num">
                                      <p:cBhvr>
                                        <p:cTn id="11" dur="1000" fill="hold"/>
                                        <p:tgtEl>
                                          <p:spTgt spid="1026"/>
                                        </p:tgtEl>
                                        <p:attrNameLst>
                                          <p:attrName>ppt_x</p:attrName>
                                        </p:attrNameLst>
                                      </p:cBhvr>
                                      <p:tavLst>
                                        <p:tav tm="0">
                                          <p:val>
                                            <p:strVal val="#ppt_x"/>
                                          </p:val>
                                        </p:tav>
                                        <p:tav tm="100000">
                                          <p:val>
                                            <p:strVal val="#ppt_x"/>
                                          </p:val>
                                        </p:tav>
                                      </p:tavLst>
                                    </p:anim>
                                    <p:anim calcmode="lin" valueType="num">
                                      <p:cBhvr>
                                        <p:cTn id="1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Nuevo </a:t>
            </a:r>
            <a:r>
              <a:rPr lang="en-US" dirty="0" err="1"/>
              <a:t>proyecto</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9011721" cy="3285964"/>
          </a:xfrm>
          <a:prstGeom prst="rect">
            <a:avLst/>
          </a:prstGeom>
        </p:spPr>
        <p:txBody>
          <a:bodyPr wrap="square">
            <a:spAutoFit/>
          </a:bodyPr>
          <a:lstStyle/>
          <a:p>
            <a:r>
              <a:rPr lang="es-ES" sz="3200" b="1" dirty="0">
                <a:latin typeface="Helvetica Neue Light"/>
              </a:rPr>
              <a:t>File &gt; New Project</a:t>
            </a:r>
          </a:p>
          <a:p>
            <a:endParaRPr lang="es-ES" sz="3200" dirty="0">
              <a:latin typeface="Helvetica Neue Light"/>
            </a:endParaRPr>
          </a:p>
          <a:p>
            <a:pPr marL="514350" indent="-514350">
              <a:buFont typeface="+mj-lt"/>
              <a:buAutoNum type="arabicPeriod"/>
            </a:pPr>
            <a:r>
              <a:rPr lang="en-US" sz="3200" dirty="0">
                <a:latin typeface="Helvetica Neue Light"/>
              </a:rPr>
              <a:t>Introduce el </a:t>
            </a:r>
            <a:r>
              <a:rPr lang="en-US" sz="3200" dirty="0" err="1">
                <a:latin typeface="Helvetica Neue Light"/>
              </a:rPr>
              <a:t>nombre</a:t>
            </a:r>
            <a:r>
              <a:rPr lang="en-US" sz="3200" dirty="0">
                <a:latin typeface="Helvetica Neue Light"/>
              </a:rPr>
              <a:t> del </a:t>
            </a:r>
            <a:r>
              <a:rPr lang="en-US" sz="3200" dirty="0" err="1">
                <a:latin typeface="Helvetica Neue Light"/>
              </a:rPr>
              <a:t>proyecto</a:t>
            </a:r>
            <a:endParaRPr lang="en-US" sz="3200" dirty="0">
              <a:latin typeface="Helvetica Neue Light"/>
            </a:endParaRPr>
          </a:p>
          <a:p>
            <a:pPr marL="514350" indent="-514350">
              <a:buFont typeface="+mj-lt"/>
              <a:buAutoNum type="arabicPeriod"/>
            </a:pPr>
            <a:r>
              <a:rPr lang="en-US" sz="3200" dirty="0" err="1">
                <a:latin typeface="Helvetica Neue Light"/>
              </a:rPr>
              <a:t>Selecciona</a:t>
            </a:r>
            <a:r>
              <a:rPr lang="en-US" sz="3200" dirty="0">
                <a:latin typeface="Helvetica Neue Light"/>
              </a:rPr>
              <a:t> la </a:t>
            </a:r>
            <a:r>
              <a:rPr lang="en-US" sz="3200" dirty="0" err="1">
                <a:latin typeface="Helvetica Neue Light"/>
              </a:rPr>
              <a:t>localización</a:t>
            </a:r>
            <a:r>
              <a:rPr lang="en-US" sz="3200" dirty="0">
                <a:latin typeface="Helvetica Neue Light"/>
              </a:rPr>
              <a:t> del </a:t>
            </a:r>
            <a:r>
              <a:rPr lang="en-US" sz="3200" dirty="0" err="1">
                <a:latin typeface="Helvetica Neue Light"/>
              </a:rPr>
              <a:t>proyecto</a:t>
            </a:r>
            <a:r>
              <a:rPr lang="en-US" sz="3200" dirty="0">
                <a:latin typeface="Helvetica Neue Light"/>
              </a:rPr>
              <a:t>.</a:t>
            </a:r>
          </a:p>
          <a:p>
            <a:pPr marL="514350" indent="-514350">
              <a:buFont typeface="+mj-lt"/>
              <a:buAutoNum type="arabicPeriod"/>
            </a:pPr>
            <a:r>
              <a:rPr lang="en-US" sz="3200" dirty="0">
                <a:latin typeface="Helvetica Neue Light"/>
              </a:rPr>
              <a:t>OK.</a:t>
            </a:r>
            <a:endParaRPr lang="es-ES" sz="3200" dirty="0">
              <a:latin typeface="Helvetica Neue Light"/>
            </a:endParaRPr>
          </a:p>
          <a:p>
            <a:endParaRPr lang="en-IN" sz="2400" dirty="0"/>
          </a:p>
          <a:p>
            <a:pPr defTabSz="914344">
              <a:spcAft>
                <a:spcPts val="588"/>
              </a:spcAft>
              <a:defRPr/>
            </a:pPr>
            <a:endParaRPr lang="en-US" sz="2353" dirty="0">
              <a:solidFill>
                <a:schemeClr val="bg1">
                  <a:lumMod val="50000"/>
                </a:schemeClr>
              </a:solidFill>
              <a:latin typeface="Segoe UI Light"/>
            </a:endParaRPr>
          </a:p>
        </p:txBody>
      </p:sp>
      <p:pic>
        <p:nvPicPr>
          <p:cNvPr id="3" name="Imagen 2">
            <a:extLst>
              <a:ext uri="{FF2B5EF4-FFF2-40B4-BE49-F238E27FC236}">
                <a16:creationId xmlns:a16="http://schemas.microsoft.com/office/drawing/2014/main" id="{99201ABB-F35D-4810-BC49-97F3B3F58D8D}"/>
              </a:ext>
            </a:extLst>
          </p:cNvPr>
          <p:cNvPicPr>
            <a:picLocks noChangeAspect="1"/>
          </p:cNvPicPr>
          <p:nvPr/>
        </p:nvPicPr>
        <p:blipFill>
          <a:blip r:embed="rId3"/>
          <a:stretch>
            <a:fillRect/>
          </a:stretch>
        </p:blipFill>
        <p:spPr>
          <a:xfrm>
            <a:off x="9280961" y="1417838"/>
            <a:ext cx="2301439" cy="2301439"/>
          </a:xfrm>
          <a:prstGeom prst="rect">
            <a:avLst/>
          </a:prstGeom>
        </p:spPr>
      </p:pic>
    </p:spTree>
    <p:extLst>
      <p:ext uri="{BB962C8B-B14F-4D97-AF65-F5344CB8AC3E}">
        <p14:creationId xmlns:p14="http://schemas.microsoft.com/office/powerpoint/2010/main" val="188126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Proyecto Wave Engine</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5255734"/>
          </a:xfrm>
          <a:prstGeom prst="rect">
            <a:avLst/>
          </a:prstGeom>
        </p:spPr>
        <p:txBody>
          <a:bodyPr wrap="square">
            <a:spAutoFit/>
          </a:bodyPr>
          <a:lstStyle/>
          <a:p>
            <a:r>
              <a:rPr lang="es-ES" sz="3200" dirty="0">
                <a:latin typeface="Helvetica Neue Light"/>
              </a:rPr>
              <a:t>Los proyectos Wave </a:t>
            </a:r>
            <a:r>
              <a:rPr lang="es-ES" sz="3200" dirty="0" err="1">
                <a:latin typeface="Helvetica Neue Light"/>
              </a:rPr>
              <a:t>Engine</a:t>
            </a:r>
            <a:r>
              <a:rPr lang="es-ES" sz="3200" dirty="0">
                <a:latin typeface="Helvetica Neue Light"/>
              </a:rPr>
              <a:t> cuentan con la siguiente estructura:</a:t>
            </a:r>
          </a:p>
          <a:p>
            <a:pPr marL="342900" indent="-342900">
              <a:buFont typeface="Arial" panose="020B0604020202020204" pitchFamily="34" charset="0"/>
              <a:buChar char="•"/>
            </a:pPr>
            <a:r>
              <a:rPr lang="es-ES" sz="3200" dirty="0">
                <a:latin typeface="Helvetica Neue Light"/>
              </a:rPr>
              <a:t>El archivo </a:t>
            </a:r>
            <a:r>
              <a:rPr lang="es-ES" sz="3200" b="1" dirty="0">
                <a:latin typeface="Helvetica Neue Light"/>
              </a:rPr>
              <a:t>.</a:t>
            </a:r>
            <a:r>
              <a:rPr lang="es-ES" sz="3200" b="1" dirty="0" err="1">
                <a:latin typeface="Helvetica Neue Light"/>
              </a:rPr>
              <a:t>weproj</a:t>
            </a:r>
            <a:r>
              <a:rPr lang="es-ES" sz="3200" b="1" dirty="0">
                <a:latin typeface="Helvetica Neue Light"/>
              </a:rPr>
              <a:t>, </a:t>
            </a:r>
            <a:r>
              <a:rPr lang="es-ES" sz="3200" dirty="0">
                <a:latin typeface="Helvetica Neue Light"/>
              </a:rPr>
              <a:t>archivo de solución </a:t>
            </a:r>
            <a:r>
              <a:rPr lang="es-ES" sz="3200" b="1" dirty="0">
                <a:latin typeface="Helvetica Neue Light"/>
              </a:rPr>
              <a:t>Wave </a:t>
            </a:r>
            <a:r>
              <a:rPr lang="es-ES" sz="3200" b="1" dirty="0" err="1">
                <a:latin typeface="Helvetica Neue Light"/>
              </a:rPr>
              <a:t>Engine</a:t>
            </a:r>
            <a:r>
              <a:rPr lang="es-ES" sz="3200" dirty="0">
                <a:latin typeface="Helvetica Neue Light"/>
              </a:rPr>
              <a:t>.</a:t>
            </a:r>
          </a:p>
          <a:p>
            <a:pPr marL="342900" indent="-342900">
              <a:buFont typeface="Arial" panose="020B0604020202020204" pitchFamily="34" charset="0"/>
              <a:buChar char="•"/>
            </a:pPr>
            <a:r>
              <a:rPr lang="es-ES" sz="3200" dirty="0">
                <a:latin typeface="Helvetica Neue Light"/>
              </a:rPr>
              <a:t>Carpeta</a:t>
            </a:r>
            <a:r>
              <a:rPr lang="es-ES" sz="3200" b="1" dirty="0">
                <a:latin typeface="Helvetica Neue Light"/>
              </a:rPr>
              <a:t> Content</a:t>
            </a:r>
            <a:r>
              <a:rPr lang="es-ES" sz="3200" dirty="0">
                <a:latin typeface="Helvetica Neue Light"/>
              </a:rPr>
              <a:t>, contiene todos los </a:t>
            </a:r>
            <a:r>
              <a:rPr lang="es-ES" sz="3200" dirty="0" err="1">
                <a:latin typeface="Helvetica Neue Light"/>
              </a:rPr>
              <a:t>assets</a:t>
            </a:r>
            <a:r>
              <a:rPr lang="es-ES" sz="3200" dirty="0">
                <a:latin typeface="Helvetica Neue Light"/>
              </a:rPr>
              <a:t> de la app, puedes importar directamente desde herramientas como Photoshop, 3dsMax, </a:t>
            </a:r>
            <a:r>
              <a:rPr lang="es-ES" sz="3200" dirty="0" err="1">
                <a:latin typeface="Helvetica Neue Light"/>
              </a:rPr>
              <a:t>Blender</a:t>
            </a:r>
            <a:r>
              <a:rPr lang="es-ES" sz="3200" dirty="0">
                <a:latin typeface="Helvetica Neue Light"/>
              </a:rPr>
              <a:t>, etc.</a:t>
            </a:r>
          </a:p>
          <a:p>
            <a:pPr marL="342900" indent="-342900">
              <a:buFont typeface="Arial" panose="020B0604020202020204" pitchFamily="34" charset="0"/>
              <a:buChar char="•"/>
            </a:pPr>
            <a:r>
              <a:rPr lang="es-ES" sz="3200" dirty="0">
                <a:latin typeface="Helvetica Neue Light"/>
              </a:rPr>
              <a:t>Una </a:t>
            </a:r>
            <a:r>
              <a:rPr lang="es-ES" sz="3200" b="1" dirty="0">
                <a:latin typeface="Helvetica Neue Light"/>
              </a:rPr>
              <a:t>solución Visual Studio </a:t>
            </a:r>
            <a:r>
              <a:rPr lang="es-ES" sz="3200" dirty="0">
                <a:latin typeface="Helvetica Neue Light"/>
              </a:rPr>
              <a:t> por </a:t>
            </a:r>
            <a:r>
              <a:rPr lang="es-ES" sz="3200" dirty="0" err="1">
                <a:latin typeface="Helvetica Neue Light"/>
              </a:rPr>
              <a:t>profile</a:t>
            </a:r>
            <a:r>
              <a:rPr lang="es-ES" sz="3200" dirty="0">
                <a:latin typeface="Helvetica Neue Light"/>
              </a:rPr>
              <a:t>(Cada </a:t>
            </a:r>
            <a:r>
              <a:rPr lang="es-ES" sz="3200" dirty="0" err="1">
                <a:latin typeface="Helvetica Neue Light"/>
              </a:rPr>
              <a:t>profile</a:t>
            </a:r>
            <a:r>
              <a:rPr lang="es-ES" sz="3200" dirty="0">
                <a:latin typeface="Helvetica Neue Light"/>
              </a:rPr>
              <a:t> o perfil se asocia con una plataforma como UWP, Windows, Android, etc..)</a:t>
            </a:r>
          </a:p>
          <a:p>
            <a:endParaRPr lang="en-IN" sz="2400" dirty="0"/>
          </a:p>
          <a:p>
            <a:pPr defTabSz="914344">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344945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873028"/>
          </a:xfrm>
        </p:spPr>
        <p:txBody>
          <a:bodyPr/>
          <a:lstStyle/>
          <a:p>
            <a:r>
              <a:rPr lang="en-US" sz="3921" dirty="0">
                <a:gradFill>
                  <a:gsLst>
                    <a:gs pos="10101">
                      <a:schemeClr val="tx1"/>
                    </a:gs>
                    <a:gs pos="54000">
                      <a:schemeClr val="tx1"/>
                    </a:gs>
                  </a:gsLst>
                  <a:lin ang="5400000" scaled="0"/>
                </a:gradFill>
              </a:rPr>
              <a:t>Stereo Camera</a:t>
            </a:r>
          </a:p>
        </p:txBody>
      </p:sp>
      <p:sp>
        <p:nvSpPr>
          <p:cNvPr id="9" name="Rectangle 8"/>
          <p:cNvSpPr/>
          <p:nvPr/>
        </p:nvSpPr>
        <p:spPr>
          <a:xfrm>
            <a:off x="269240" y="1417838"/>
            <a:ext cx="10984915" cy="1200329"/>
          </a:xfrm>
          <a:prstGeom prst="rect">
            <a:avLst/>
          </a:prstGeom>
        </p:spPr>
        <p:txBody>
          <a:bodyPr wrap="square">
            <a:spAutoFit/>
          </a:bodyPr>
          <a:lstStyle/>
          <a:p>
            <a:r>
              <a:rPr lang="en-US" sz="2400" dirty="0"/>
              <a:t>WaveEngine </a:t>
            </a:r>
            <a:r>
              <a:rPr lang="en-US" sz="2400" dirty="0" err="1"/>
              <a:t>cuenta</a:t>
            </a:r>
            <a:r>
              <a:rPr lang="en-US" sz="2400" dirty="0"/>
              <a:t> con </a:t>
            </a:r>
            <a:r>
              <a:rPr lang="en-US" sz="2400" dirty="0" err="1"/>
              <a:t>una</a:t>
            </a:r>
            <a:r>
              <a:rPr lang="en-US" sz="2400" dirty="0"/>
              <a:t> </a:t>
            </a:r>
            <a:r>
              <a:rPr lang="en-US" sz="2400" dirty="0" err="1"/>
              <a:t>serie</a:t>
            </a:r>
            <a:r>
              <a:rPr lang="en-US" sz="2400" dirty="0"/>
              <a:t> de components que </a:t>
            </a:r>
            <a:r>
              <a:rPr lang="en-US" sz="2400" dirty="0" err="1"/>
              <a:t>permiten</a:t>
            </a:r>
            <a:r>
              <a:rPr lang="en-US" sz="2400" dirty="0"/>
              <a:t> utilizer </a:t>
            </a:r>
            <a:r>
              <a:rPr lang="en-US" sz="2400" dirty="0" err="1"/>
              <a:t>una</a:t>
            </a:r>
            <a:r>
              <a:rPr lang="en-US" sz="2400" dirty="0"/>
              <a:t> </a:t>
            </a:r>
            <a:r>
              <a:rPr lang="en-US" sz="2400" dirty="0" err="1"/>
              <a:t>cámara</a:t>
            </a:r>
            <a:r>
              <a:rPr lang="en-US" sz="2400" dirty="0"/>
              <a:t> </a:t>
            </a:r>
            <a:r>
              <a:rPr lang="en-US" sz="2400" dirty="0" err="1"/>
              <a:t>estéreo</a:t>
            </a:r>
            <a:r>
              <a:rPr lang="en-US" sz="2400" dirty="0"/>
              <a:t> de </a:t>
            </a:r>
            <a:r>
              <a:rPr lang="en-US" sz="2400" dirty="0" err="1"/>
              <a:t>acuerdo</a:t>
            </a:r>
            <a:r>
              <a:rPr lang="en-US" sz="2400" dirty="0"/>
              <a:t> a </a:t>
            </a:r>
            <a:r>
              <a:rPr lang="en-US" sz="2400" dirty="0" err="1"/>
              <a:t>diferentes</a:t>
            </a:r>
            <a:r>
              <a:rPr lang="en-US" sz="2400" dirty="0"/>
              <a:t> </a:t>
            </a:r>
            <a:r>
              <a:rPr lang="en-US" sz="2400" dirty="0" err="1"/>
              <a:t>tecnologías</a:t>
            </a:r>
            <a:r>
              <a:rPr lang="en-US" sz="2400" dirty="0"/>
              <a:t> de AR / VR (Oculus, Google Cardboard, </a:t>
            </a:r>
            <a:r>
              <a:rPr lang="en-US" sz="2400" b="1" dirty="0"/>
              <a:t>HoloLens…</a:t>
            </a:r>
            <a:r>
              <a:rPr lang="en-US" sz="2400" dirty="0"/>
              <a:t>).</a:t>
            </a:r>
            <a:endParaRPr lang="en-US" sz="2353" dirty="0">
              <a:solidFill>
                <a:schemeClr val="bg1">
                  <a:lumMod val="50000"/>
                </a:schemeClr>
              </a:solidFill>
              <a:latin typeface="Segoe UI Light"/>
            </a:endParaRPr>
          </a:p>
        </p:txBody>
      </p:sp>
      <p:pic>
        <p:nvPicPr>
          <p:cNvPr id="4" name="Imagen 3">
            <a:extLst>
              <a:ext uri="{FF2B5EF4-FFF2-40B4-BE49-F238E27FC236}">
                <a16:creationId xmlns:a16="http://schemas.microsoft.com/office/drawing/2014/main" id="{D49451E1-6365-433A-9EEA-003D6EAA2512}"/>
              </a:ext>
            </a:extLst>
          </p:cNvPr>
          <p:cNvPicPr>
            <a:picLocks noChangeAspect="1"/>
          </p:cNvPicPr>
          <p:nvPr/>
        </p:nvPicPr>
        <p:blipFill>
          <a:blip r:embed="rId3"/>
          <a:stretch>
            <a:fillRect/>
          </a:stretch>
        </p:blipFill>
        <p:spPr>
          <a:xfrm>
            <a:off x="3951217" y="2604032"/>
            <a:ext cx="3949206" cy="4253968"/>
          </a:xfrm>
          <a:prstGeom prst="rect">
            <a:avLst/>
          </a:prstGeom>
        </p:spPr>
      </p:pic>
    </p:spTree>
    <p:extLst>
      <p:ext uri="{BB962C8B-B14F-4D97-AF65-F5344CB8AC3E}">
        <p14:creationId xmlns:p14="http://schemas.microsoft.com/office/powerpoint/2010/main" val="201957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sz="4800" dirty="0">
                <a:gradFill>
                  <a:gsLst>
                    <a:gs pos="10101">
                      <a:schemeClr val="tx1"/>
                    </a:gs>
                    <a:gs pos="54000">
                      <a:schemeClr val="tx1"/>
                    </a:gs>
                  </a:gsLst>
                  <a:lin ang="5400000" scaled="0"/>
                </a:gradFill>
              </a:rPr>
              <a:t>Stereo Camera</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1" y="1417838"/>
            <a:ext cx="7685554" cy="2424190"/>
          </a:xfrm>
          <a:prstGeom prst="rect">
            <a:avLst/>
          </a:prstGeom>
        </p:spPr>
        <p:txBody>
          <a:bodyPr wrap="square">
            <a:spAutoFit/>
          </a:bodyPr>
          <a:lstStyle/>
          <a:p>
            <a:r>
              <a:rPr lang="es-ES" sz="3200" dirty="0">
                <a:latin typeface="Helvetica Neue Light"/>
              </a:rPr>
              <a:t>Tras crear una entidad básica, contaremos con lo </a:t>
            </a:r>
            <a:r>
              <a:rPr lang="es-ES" sz="3200" dirty="0" err="1">
                <a:latin typeface="Helvetica Neue Light"/>
              </a:rPr>
              <a:t>básiso</a:t>
            </a:r>
            <a:r>
              <a:rPr lang="es-ES" sz="3200" dirty="0">
                <a:latin typeface="Helvetica Neue Light"/>
              </a:rPr>
              <a:t>.</a:t>
            </a:r>
          </a:p>
          <a:p>
            <a:r>
              <a:rPr lang="es-ES" sz="3200" dirty="0">
                <a:latin typeface="Helvetica Neue Light"/>
              </a:rPr>
              <a:t>Añadimos el componente </a:t>
            </a:r>
            <a:r>
              <a:rPr lang="es-ES" sz="3200" b="1" dirty="0" err="1"/>
              <a:t>VRCameraRig</a:t>
            </a:r>
            <a:r>
              <a:rPr lang="es-ES" sz="3200" dirty="0"/>
              <a:t> </a:t>
            </a:r>
            <a:r>
              <a:rPr lang="es-ES" sz="3200" dirty="0">
                <a:latin typeface="Helvetica Neue Light"/>
              </a:rPr>
              <a:t>a la entidad anterior.</a:t>
            </a:r>
          </a:p>
          <a:p>
            <a:endParaRPr lang="en-US" sz="2353" dirty="0">
              <a:solidFill>
                <a:schemeClr val="bg1">
                  <a:lumMod val="50000"/>
                </a:schemeClr>
              </a:solidFill>
              <a:latin typeface="Segoe UI Light"/>
            </a:endParaRPr>
          </a:p>
        </p:txBody>
      </p:sp>
      <p:pic>
        <p:nvPicPr>
          <p:cNvPr id="4" name="Imagen 3">
            <a:extLst>
              <a:ext uri="{FF2B5EF4-FFF2-40B4-BE49-F238E27FC236}">
                <a16:creationId xmlns:a16="http://schemas.microsoft.com/office/drawing/2014/main" id="{CD4445AC-B230-4445-B876-6CF86774D18F}"/>
              </a:ext>
            </a:extLst>
          </p:cNvPr>
          <p:cNvPicPr>
            <a:picLocks noChangeAspect="1"/>
          </p:cNvPicPr>
          <p:nvPr/>
        </p:nvPicPr>
        <p:blipFill>
          <a:blip r:embed="rId3"/>
          <a:stretch>
            <a:fillRect/>
          </a:stretch>
        </p:blipFill>
        <p:spPr>
          <a:xfrm>
            <a:off x="7954794" y="274637"/>
            <a:ext cx="4072569" cy="6018245"/>
          </a:xfrm>
          <a:prstGeom prst="rect">
            <a:avLst/>
          </a:prstGeom>
        </p:spPr>
      </p:pic>
    </p:spTree>
    <p:extLst>
      <p:ext uri="{BB962C8B-B14F-4D97-AF65-F5344CB8AC3E}">
        <p14:creationId xmlns:p14="http://schemas.microsoft.com/office/powerpoint/2010/main" val="271134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Stereo Camera</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5686621"/>
          </a:xfrm>
          <a:prstGeom prst="rect">
            <a:avLst/>
          </a:prstGeom>
        </p:spPr>
        <p:txBody>
          <a:bodyPr wrap="square">
            <a:spAutoFit/>
          </a:bodyPr>
          <a:lstStyle/>
          <a:p>
            <a:r>
              <a:rPr lang="es-ES" sz="2000" dirty="0">
                <a:latin typeface="Helvetica Neue Light"/>
              </a:rPr>
              <a:t>El componente anterior ya se encarga de crear una jerarquía como la siguiente:</a:t>
            </a: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endParaRPr lang="es-ES" sz="2000" dirty="0">
              <a:latin typeface="Helvetica Neue Light"/>
            </a:endParaRPr>
          </a:p>
          <a:p>
            <a:r>
              <a:rPr lang="es-ES" sz="2000" dirty="0">
                <a:latin typeface="Helvetica Neue Light"/>
              </a:rPr>
              <a:t>Esta jerarquía se utiliza para mantener un sistema 3D de cámara estéreo, que permite “dibujar” en cada ojo por separado y ayuda a los desarrolladores a saber dónde se encuentra cada característica especial (ojos, posicionador de posición, </a:t>
            </a:r>
            <a:r>
              <a:rPr lang="es-ES" sz="2000" dirty="0" err="1">
                <a:latin typeface="Helvetica Neue Light"/>
              </a:rPr>
              <a:t>etc</a:t>
            </a:r>
            <a:r>
              <a:rPr lang="es-ES" sz="2000" dirty="0">
                <a:latin typeface="Helvetica Neue Light"/>
              </a:rPr>
              <a:t> ...). </a:t>
            </a:r>
          </a:p>
          <a:p>
            <a:endParaRPr lang="en-US" sz="2353" dirty="0">
              <a:solidFill>
                <a:schemeClr val="bg1">
                  <a:lumMod val="50000"/>
                </a:schemeClr>
              </a:solidFill>
              <a:latin typeface="Segoe UI Light"/>
            </a:endParaRPr>
          </a:p>
        </p:txBody>
      </p:sp>
      <p:pic>
        <p:nvPicPr>
          <p:cNvPr id="4" name="Imagen 3">
            <a:extLst>
              <a:ext uri="{FF2B5EF4-FFF2-40B4-BE49-F238E27FC236}">
                <a16:creationId xmlns:a16="http://schemas.microsoft.com/office/drawing/2014/main" id="{BEC6C7AC-D9E0-4E61-8561-0341F2243800}"/>
              </a:ext>
            </a:extLst>
          </p:cNvPr>
          <p:cNvPicPr>
            <a:picLocks noChangeAspect="1"/>
          </p:cNvPicPr>
          <p:nvPr/>
        </p:nvPicPr>
        <p:blipFill>
          <a:blip r:embed="rId3"/>
          <a:stretch>
            <a:fillRect/>
          </a:stretch>
        </p:blipFill>
        <p:spPr>
          <a:xfrm>
            <a:off x="3284945" y="1925888"/>
            <a:ext cx="5422222" cy="3568254"/>
          </a:xfrm>
          <a:prstGeom prst="rect">
            <a:avLst/>
          </a:prstGeom>
        </p:spPr>
      </p:pic>
    </p:spTree>
    <p:extLst>
      <p:ext uri="{BB962C8B-B14F-4D97-AF65-F5344CB8AC3E}">
        <p14:creationId xmlns:p14="http://schemas.microsoft.com/office/powerpoint/2010/main" val="314992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Stereo Camera</a:t>
            </a:r>
            <a:endParaRPr lang="en-US" sz="3921" dirty="0">
              <a:gradFill>
                <a:gsLst>
                  <a:gs pos="10101">
                    <a:schemeClr val="tx1"/>
                  </a:gs>
                  <a:gs pos="54000">
                    <a:schemeClr val="tx1"/>
                  </a:gs>
                </a:gsLst>
                <a:lin ang="5400000" scaled="0"/>
              </a:gradFill>
            </a:endParaRPr>
          </a:p>
        </p:txBody>
      </p:sp>
      <p:pic>
        <p:nvPicPr>
          <p:cNvPr id="4" name="Imagen 3">
            <a:extLst>
              <a:ext uri="{FF2B5EF4-FFF2-40B4-BE49-F238E27FC236}">
                <a16:creationId xmlns:a16="http://schemas.microsoft.com/office/drawing/2014/main" id="{6F9BBBF4-8534-4976-A7B0-B6F742FA46F5}"/>
              </a:ext>
            </a:extLst>
          </p:cNvPr>
          <p:cNvPicPr>
            <a:picLocks noChangeAspect="1"/>
          </p:cNvPicPr>
          <p:nvPr/>
        </p:nvPicPr>
        <p:blipFill>
          <a:blip r:embed="rId3"/>
          <a:stretch>
            <a:fillRect/>
          </a:stretch>
        </p:blipFill>
        <p:spPr>
          <a:xfrm>
            <a:off x="5777284" y="1250925"/>
            <a:ext cx="6414716" cy="5405293"/>
          </a:xfrm>
          <a:prstGeom prst="rect">
            <a:avLst/>
          </a:prstGeom>
        </p:spPr>
      </p:pic>
      <p:sp>
        <p:nvSpPr>
          <p:cNvPr id="6" name="Rectangle 8">
            <a:extLst>
              <a:ext uri="{FF2B5EF4-FFF2-40B4-BE49-F238E27FC236}">
                <a16:creationId xmlns:a16="http://schemas.microsoft.com/office/drawing/2014/main" id="{39FD5520-DFB7-4704-A35B-E906906647FF}"/>
              </a:ext>
            </a:extLst>
          </p:cNvPr>
          <p:cNvSpPr/>
          <p:nvPr/>
        </p:nvSpPr>
        <p:spPr>
          <a:xfrm>
            <a:off x="269241" y="1282428"/>
            <a:ext cx="6467462" cy="5509200"/>
          </a:xfrm>
          <a:prstGeom prst="rect">
            <a:avLst/>
          </a:prstGeom>
        </p:spPr>
        <p:txBody>
          <a:bodyPr wrap="square">
            <a:spAutoFit/>
          </a:bodyPr>
          <a:lstStyle/>
          <a:p>
            <a:pPr marL="342900" indent="-342900">
              <a:buFont typeface="Arial" panose="020B0604020202020204" pitchFamily="34" charset="0"/>
              <a:buChar char="•"/>
            </a:pPr>
            <a:r>
              <a:rPr lang="es-ES" sz="2400" dirty="0" err="1"/>
              <a:t>TrackingSpace</a:t>
            </a:r>
            <a:r>
              <a:rPr lang="es-ES" sz="2400" dirty="0"/>
              <a:t>: </a:t>
            </a:r>
            <a:r>
              <a:rPr lang="es-ES" sz="1400" dirty="0"/>
              <a:t>Permite ajustar el espacio de seguimiento a los requisitos de la aplicación. Por ejemplo, por defecto, todas las unidades de posición de seguimiento proporcionadas por Microsoft HoloLens se miden en metros, por lo que si desea utilizar centímetros en lugar de metros, sólo necesita escalar la entidad </a:t>
            </a:r>
            <a:r>
              <a:rPr lang="es-ES" sz="1400" dirty="0" err="1"/>
              <a:t>TrackingSpace</a:t>
            </a:r>
            <a:r>
              <a:rPr lang="es-ES" sz="1400" dirty="0"/>
              <a:t> 100 veces.</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err="1"/>
              <a:t>LeftEyeAnchor</a:t>
            </a:r>
            <a:r>
              <a:rPr lang="es-ES" sz="2400" dirty="0"/>
              <a:t>: </a:t>
            </a:r>
            <a:r>
              <a:rPr lang="es-ES" sz="1400" dirty="0"/>
              <a:t>Esta es la entidad de la cámara del ojo izquierdo. Siempre coincide con la posición del ojo izquierdo.</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err="1"/>
              <a:t>RightEyeAnchor</a:t>
            </a:r>
            <a:r>
              <a:rPr lang="es-ES" sz="2400" dirty="0"/>
              <a:t>: </a:t>
            </a:r>
            <a:r>
              <a:rPr lang="es-ES" sz="1400" dirty="0"/>
              <a:t>Esta es la entidad de la cámara del ojo derecho. Siempre coincide con la posición del ojo derecho.</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err="1"/>
              <a:t>CenterEyeAnchor</a:t>
            </a:r>
            <a:r>
              <a:rPr lang="es-ES" sz="2400" dirty="0"/>
              <a:t>: </a:t>
            </a:r>
            <a:r>
              <a:rPr lang="es-ES" sz="1400" dirty="0"/>
              <a:t>Esta entidad se coloca en la posición media entre la posición de los ojos izquierdo y derecho. Esta entidad se utiliza comúnmente para conocer la posición "cabeza".</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err="1"/>
              <a:t>TrackerAnchor</a:t>
            </a:r>
            <a:r>
              <a:rPr lang="es-ES" sz="2400" dirty="0"/>
              <a:t>: </a:t>
            </a:r>
            <a:r>
              <a:rPr lang="es-ES" sz="1400" dirty="0"/>
              <a:t>Cámara de seguimiento de posición.</a:t>
            </a:r>
            <a:endParaRPr lang="en-US" sz="1400" dirty="0">
              <a:solidFill>
                <a:schemeClr val="bg1">
                  <a:lumMod val="50000"/>
                </a:schemeClr>
              </a:solidFill>
              <a:latin typeface="Segoe UI Light"/>
            </a:endParaRPr>
          </a:p>
          <a:p>
            <a:pPr marL="342900" indent="-342900">
              <a:buFont typeface="Arial" panose="020B0604020202020204" pitchFamily="34" charset="0"/>
              <a:buChar char="•"/>
            </a:pPr>
            <a:endParaRPr lang="es-ES" sz="2400" dirty="0"/>
          </a:p>
        </p:txBody>
      </p:sp>
    </p:spTree>
    <p:extLst>
      <p:ext uri="{BB962C8B-B14F-4D97-AF65-F5344CB8AC3E}">
        <p14:creationId xmlns:p14="http://schemas.microsoft.com/office/powerpoint/2010/main" val="190143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Stereo Camera</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1685526"/>
          </a:xfrm>
          <a:prstGeom prst="rect">
            <a:avLst/>
          </a:prstGeom>
        </p:spPr>
        <p:txBody>
          <a:bodyPr wrap="square">
            <a:spAutoFit/>
          </a:bodyPr>
          <a:lstStyle/>
          <a:p>
            <a:r>
              <a:rPr lang="es-ES" sz="2000" dirty="0">
                <a:latin typeface="Helvetica Neue Light"/>
              </a:rPr>
              <a:t>Hay que añadir el componente </a:t>
            </a:r>
            <a:r>
              <a:rPr lang="es-ES" sz="2000" b="1" dirty="0" err="1">
                <a:latin typeface="Helvetica Neue Light"/>
              </a:rPr>
              <a:t>HololensProvider</a:t>
            </a:r>
            <a:r>
              <a:rPr lang="es-ES" sz="2000" dirty="0">
                <a:latin typeface="Helvetica Neue Light"/>
              </a:rPr>
              <a:t> a la entidad cámara (la entidad que tiene el componente </a:t>
            </a:r>
            <a:r>
              <a:rPr lang="es-ES" sz="2000" dirty="0" err="1">
                <a:latin typeface="Helvetica Neue Light"/>
              </a:rPr>
              <a:t>VRCameraRig</a:t>
            </a:r>
            <a:r>
              <a:rPr lang="es-ES" sz="2000" dirty="0">
                <a:latin typeface="Helvetica Neue Light"/>
              </a:rPr>
              <a:t>). Este componente es responsable de actualizar las entidades de jerarquía </a:t>
            </a:r>
            <a:r>
              <a:rPr lang="es-ES" sz="2000" dirty="0" err="1">
                <a:latin typeface="Helvetica Neue Light"/>
              </a:rPr>
              <a:t>VRCameraRig</a:t>
            </a:r>
            <a:r>
              <a:rPr lang="es-ES" sz="2000" dirty="0">
                <a:latin typeface="Helvetica Neue Light"/>
              </a:rPr>
              <a:t> con la información de las HoloLens y configura las cámaras adaptarlas a las gafas HoloLens.</a:t>
            </a:r>
          </a:p>
          <a:p>
            <a:endParaRPr lang="en-US" sz="2353" dirty="0">
              <a:solidFill>
                <a:schemeClr val="bg1">
                  <a:lumMod val="50000"/>
                </a:schemeClr>
              </a:solidFill>
              <a:latin typeface="Segoe UI Light"/>
            </a:endParaRPr>
          </a:p>
        </p:txBody>
      </p:sp>
      <p:pic>
        <p:nvPicPr>
          <p:cNvPr id="4" name="Imagen 3">
            <a:extLst>
              <a:ext uri="{FF2B5EF4-FFF2-40B4-BE49-F238E27FC236}">
                <a16:creationId xmlns:a16="http://schemas.microsoft.com/office/drawing/2014/main" id="{A2D416B3-C3F9-4027-BBB2-BCE6841367C2}"/>
              </a:ext>
            </a:extLst>
          </p:cNvPr>
          <p:cNvPicPr>
            <a:picLocks noChangeAspect="1"/>
          </p:cNvPicPr>
          <p:nvPr/>
        </p:nvPicPr>
        <p:blipFill>
          <a:blip r:embed="rId3"/>
          <a:stretch>
            <a:fillRect/>
          </a:stretch>
        </p:blipFill>
        <p:spPr>
          <a:xfrm>
            <a:off x="3932897" y="2770123"/>
            <a:ext cx="3657600" cy="1019175"/>
          </a:xfrm>
          <a:prstGeom prst="rect">
            <a:avLst/>
          </a:prstGeom>
        </p:spPr>
      </p:pic>
    </p:spTree>
    <p:extLst>
      <p:ext uri="{BB962C8B-B14F-4D97-AF65-F5344CB8AC3E}">
        <p14:creationId xmlns:p14="http://schemas.microsoft.com/office/powerpoint/2010/main" val="80335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Proyecto HoloLens</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2431435"/>
          </a:xfrm>
          <a:prstGeom prst="rect">
            <a:avLst/>
          </a:prstGeom>
        </p:spPr>
        <p:txBody>
          <a:bodyPr wrap="square">
            <a:spAutoFit/>
          </a:bodyPr>
          <a:lstStyle/>
          <a:p>
            <a:r>
              <a:rPr lang="es-ES" sz="3200" dirty="0">
                <a:latin typeface="Helvetica Neue Light"/>
              </a:rPr>
              <a:t>Una aplicación HoloLens es básicamente una aplicación Universal Windows Platform (</a:t>
            </a:r>
            <a:r>
              <a:rPr lang="es-ES" sz="3200" b="1" dirty="0">
                <a:latin typeface="Helvetica Neue Light"/>
              </a:rPr>
              <a:t>UWP</a:t>
            </a:r>
            <a:r>
              <a:rPr lang="es-ES" sz="3200" dirty="0">
                <a:latin typeface="Helvetica Neue Light"/>
              </a:rPr>
              <a:t>) con alguna inicialización especial.</a:t>
            </a:r>
          </a:p>
          <a:p>
            <a:endParaRPr lang="es-ES" sz="3200" dirty="0">
              <a:solidFill>
                <a:schemeClr val="bg1">
                  <a:lumMod val="50000"/>
                </a:schemeClr>
              </a:solidFill>
              <a:latin typeface="Helvetica Neue Light"/>
            </a:endParaRPr>
          </a:p>
          <a:p>
            <a:r>
              <a:rPr lang="es-ES" sz="2400" b="1" dirty="0" err="1"/>
              <a:t>Edit</a:t>
            </a:r>
            <a:r>
              <a:rPr lang="es-ES" sz="2400" b="1" dirty="0"/>
              <a:t> &gt; Project </a:t>
            </a:r>
            <a:r>
              <a:rPr lang="es-ES" sz="2400" b="1" dirty="0" err="1"/>
              <a:t>Properties</a:t>
            </a:r>
            <a:endParaRPr lang="es-ES" sz="2400" b="1" dirty="0"/>
          </a:p>
        </p:txBody>
      </p:sp>
      <p:pic>
        <p:nvPicPr>
          <p:cNvPr id="4" name="Imagen 3">
            <a:extLst>
              <a:ext uri="{FF2B5EF4-FFF2-40B4-BE49-F238E27FC236}">
                <a16:creationId xmlns:a16="http://schemas.microsoft.com/office/drawing/2014/main" id="{DDD7E264-99B4-4724-A2BF-D793ADF452BD}"/>
              </a:ext>
            </a:extLst>
          </p:cNvPr>
          <p:cNvPicPr>
            <a:picLocks noChangeAspect="1"/>
          </p:cNvPicPr>
          <p:nvPr/>
        </p:nvPicPr>
        <p:blipFill>
          <a:blip r:embed="rId3"/>
          <a:stretch>
            <a:fillRect/>
          </a:stretch>
        </p:blipFill>
        <p:spPr>
          <a:xfrm>
            <a:off x="5031770" y="3126618"/>
            <a:ext cx="5879365" cy="3441270"/>
          </a:xfrm>
          <a:prstGeom prst="rect">
            <a:avLst/>
          </a:prstGeom>
        </p:spPr>
      </p:pic>
    </p:spTree>
    <p:extLst>
      <p:ext uri="{BB962C8B-B14F-4D97-AF65-F5344CB8AC3E}">
        <p14:creationId xmlns:p14="http://schemas.microsoft.com/office/powerpoint/2010/main" val="278912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Spatial Inputs</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2062103"/>
          </a:xfrm>
          <a:prstGeom prst="rect">
            <a:avLst/>
          </a:prstGeom>
        </p:spPr>
        <p:txBody>
          <a:bodyPr wrap="square">
            <a:spAutoFit/>
          </a:bodyPr>
          <a:lstStyle/>
          <a:p>
            <a:r>
              <a:rPr lang="es-ES" sz="3200" dirty="0"/>
              <a:t>Todos los gestos de HoloLens están disponibles a través del servicio </a:t>
            </a:r>
            <a:r>
              <a:rPr lang="es-ES" sz="3200" b="1" dirty="0" err="1"/>
              <a:t>SpatialInputService</a:t>
            </a:r>
            <a:r>
              <a:rPr lang="es-ES" sz="3200" dirty="0"/>
              <a:t>. Por lo tanto, para empezar a interactuar con los gestos, es necesario registrar ese servicio. Esto se suele hacer en </a:t>
            </a:r>
            <a:r>
              <a:rPr lang="es-ES" sz="3200" dirty="0" err="1"/>
              <a:t>Game.cs</a:t>
            </a:r>
            <a:endParaRPr lang="en-US" sz="2353" dirty="0">
              <a:solidFill>
                <a:schemeClr val="bg1">
                  <a:lumMod val="50000"/>
                </a:schemeClr>
              </a:solidFill>
              <a:latin typeface="Segoe UI Light"/>
            </a:endParaRPr>
          </a:p>
        </p:txBody>
      </p:sp>
      <p:sp>
        <p:nvSpPr>
          <p:cNvPr id="4" name="Rectángulo 3">
            <a:extLst>
              <a:ext uri="{FF2B5EF4-FFF2-40B4-BE49-F238E27FC236}">
                <a16:creationId xmlns:a16="http://schemas.microsoft.com/office/drawing/2014/main" id="{B56A878B-418A-4B84-B531-BE0A2B66B8A0}"/>
              </a:ext>
            </a:extLst>
          </p:cNvPr>
          <p:cNvSpPr/>
          <p:nvPr/>
        </p:nvSpPr>
        <p:spPr>
          <a:xfrm>
            <a:off x="269240" y="3638562"/>
            <a:ext cx="9700091" cy="461665"/>
          </a:xfrm>
          <a:prstGeom prst="rect">
            <a:avLst/>
          </a:prstGeom>
        </p:spPr>
        <p:txBody>
          <a:bodyPr wrap="none">
            <a:spAutoFit/>
          </a:bodyPr>
          <a:lstStyle/>
          <a:p>
            <a:r>
              <a:rPr lang="es-ES" sz="2400" dirty="0" err="1">
                <a:latin typeface="Consolas" panose="020B0609020204030204" pitchFamily="49" charset="0"/>
              </a:rPr>
              <a:t>WaveServices.RegisterService</a:t>
            </a:r>
            <a:r>
              <a:rPr lang="es-ES" sz="2400" dirty="0">
                <a:latin typeface="Consolas" panose="020B0609020204030204" pitchFamily="49" charset="0"/>
              </a:rPr>
              <a:t>(new </a:t>
            </a:r>
            <a:r>
              <a:rPr lang="es-ES" sz="2400" dirty="0" err="1">
                <a:latin typeface="Consolas" panose="020B0609020204030204" pitchFamily="49" charset="0"/>
              </a:rPr>
              <a:t>SpatialInputService</a:t>
            </a:r>
            <a:r>
              <a:rPr lang="es-ES" sz="2400" dirty="0">
                <a:latin typeface="Consolas" panose="020B0609020204030204" pitchFamily="49" charset="0"/>
              </a:rPr>
              <a:t>());</a:t>
            </a:r>
          </a:p>
        </p:txBody>
      </p:sp>
    </p:spTree>
    <p:extLst>
      <p:ext uri="{BB962C8B-B14F-4D97-AF65-F5344CB8AC3E}">
        <p14:creationId xmlns:p14="http://schemas.microsoft.com/office/powerpoint/2010/main" val="29537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a:t>Spatial Inputs</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3713196"/>
          </a:xfrm>
          <a:prstGeom prst="rect">
            <a:avLst/>
          </a:prstGeom>
        </p:spPr>
        <p:txBody>
          <a:bodyPr wrap="square">
            <a:spAutoFit/>
          </a:bodyPr>
          <a:lstStyle/>
          <a:p>
            <a:r>
              <a:rPr lang="en-US" sz="2353" dirty="0" err="1">
                <a:latin typeface="Consolas" panose="020B0609020204030204" pitchFamily="49" charset="0"/>
              </a:rPr>
              <a:t>var</a:t>
            </a:r>
            <a:r>
              <a:rPr lang="en-US" sz="2353" dirty="0">
                <a:latin typeface="Consolas" panose="020B0609020204030204" pitchFamily="49" charset="0"/>
              </a:rPr>
              <a:t> </a:t>
            </a:r>
            <a:r>
              <a:rPr lang="en-US" sz="2353" dirty="0" err="1">
                <a:latin typeface="Consolas" panose="020B0609020204030204" pitchFamily="49" charset="0"/>
              </a:rPr>
              <a:t>spatialInput</a:t>
            </a:r>
            <a:r>
              <a:rPr lang="en-US" sz="2353" dirty="0">
                <a:latin typeface="Consolas" panose="020B0609020204030204" pitchFamily="49" charset="0"/>
              </a:rPr>
              <a:t> = </a:t>
            </a:r>
            <a:r>
              <a:rPr lang="en-US" sz="2353" dirty="0" err="1">
                <a:latin typeface="Consolas" panose="020B0609020204030204" pitchFamily="49" charset="0"/>
              </a:rPr>
              <a:t>WaveServices.GetService</a:t>
            </a:r>
            <a:r>
              <a:rPr lang="en-US" sz="2353" dirty="0">
                <a:latin typeface="Consolas" panose="020B0609020204030204" pitchFamily="49" charset="0"/>
              </a:rPr>
              <a:t>&lt;</a:t>
            </a:r>
            <a:r>
              <a:rPr lang="en-US" sz="2353" dirty="0" err="1">
                <a:latin typeface="Consolas" panose="020B0609020204030204" pitchFamily="49" charset="0"/>
              </a:rPr>
              <a:t>SpatialInputService</a:t>
            </a:r>
            <a:r>
              <a:rPr lang="en-US" sz="2353" dirty="0">
                <a:latin typeface="Consolas" panose="020B0609020204030204" pitchFamily="49" charset="0"/>
              </a:rPr>
              <a:t>&gt;();</a:t>
            </a:r>
          </a:p>
          <a:p>
            <a:r>
              <a:rPr lang="en-US" sz="2353" dirty="0">
                <a:latin typeface="Consolas" panose="020B0609020204030204" pitchFamily="49" charset="0"/>
              </a:rPr>
              <a:t> </a:t>
            </a:r>
          </a:p>
          <a:p>
            <a:r>
              <a:rPr lang="en-US" sz="2353" dirty="0">
                <a:latin typeface="Consolas" panose="020B0609020204030204" pitchFamily="49" charset="0"/>
              </a:rPr>
              <a:t>if (</a:t>
            </a:r>
            <a:r>
              <a:rPr lang="en-US" sz="2353" dirty="0" err="1">
                <a:latin typeface="Consolas" panose="020B0609020204030204" pitchFamily="49" charset="0"/>
              </a:rPr>
              <a:t>spatialInput.IsConnected</a:t>
            </a:r>
            <a:r>
              <a:rPr lang="en-US" sz="2353" dirty="0">
                <a:latin typeface="Consolas" panose="020B0609020204030204" pitchFamily="49" charset="0"/>
              </a:rPr>
              <a:t>)</a:t>
            </a:r>
          </a:p>
          <a:p>
            <a:r>
              <a:rPr lang="en-US" sz="2353" dirty="0">
                <a:latin typeface="Consolas" panose="020B0609020204030204" pitchFamily="49" charset="0"/>
              </a:rPr>
              <a:t>{</a:t>
            </a:r>
          </a:p>
          <a:p>
            <a:r>
              <a:rPr lang="en-US" sz="2353" dirty="0">
                <a:latin typeface="Consolas" panose="020B0609020204030204" pitchFamily="49" charset="0"/>
              </a:rPr>
              <a:t>  </a:t>
            </a:r>
            <a:r>
              <a:rPr lang="en-US" sz="2353" dirty="0" err="1">
                <a:latin typeface="Consolas" panose="020B0609020204030204" pitchFamily="49" charset="0"/>
              </a:rPr>
              <a:t>var</a:t>
            </a:r>
            <a:r>
              <a:rPr lang="en-US" sz="2353" dirty="0">
                <a:latin typeface="Consolas" panose="020B0609020204030204" pitchFamily="49" charset="0"/>
              </a:rPr>
              <a:t> state = </a:t>
            </a:r>
            <a:r>
              <a:rPr lang="en-US" sz="2353" dirty="0" err="1">
                <a:latin typeface="Consolas" panose="020B0609020204030204" pitchFamily="49" charset="0"/>
              </a:rPr>
              <a:t>spatialInputService.SpatialState</a:t>
            </a:r>
            <a:r>
              <a:rPr lang="en-US" sz="2353" dirty="0">
                <a:latin typeface="Consolas" panose="020B0609020204030204" pitchFamily="49" charset="0"/>
              </a:rPr>
              <a:t>;</a:t>
            </a:r>
          </a:p>
          <a:p>
            <a:r>
              <a:rPr lang="en-US" sz="2353" dirty="0">
                <a:latin typeface="Consolas" panose="020B0609020204030204" pitchFamily="49" charset="0"/>
              </a:rPr>
              <a:t>  if (</a:t>
            </a:r>
            <a:r>
              <a:rPr lang="en-US" sz="2353" dirty="0" err="1">
                <a:latin typeface="Consolas" panose="020B0609020204030204" pitchFamily="49" charset="0"/>
              </a:rPr>
              <a:t>state.IsSelected</a:t>
            </a:r>
            <a:r>
              <a:rPr lang="en-US" sz="2353" dirty="0">
                <a:latin typeface="Consolas" panose="020B0609020204030204" pitchFamily="49" charset="0"/>
              </a:rPr>
              <a:t>)</a:t>
            </a:r>
          </a:p>
          <a:p>
            <a:r>
              <a:rPr lang="en-US" sz="2353" dirty="0">
                <a:latin typeface="Consolas" panose="020B0609020204030204" pitchFamily="49" charset="0"/>
              </a:rPr>
              <a:t>  {</a:t>
            </a:r>
          </a:p>
          <a:p>
            <a:r>
              <a:rPr lang="en-US" sz="2353" dirty="0">
                <a:latin typeface="Consolas" panose="020B0609020204030204" pitchFamily="49" charset="0"/>
              </a:rPr>
              <a:t>    // Do an action while the Select gesture is active</a:t>
            </a:r>
          </a:p>
          <a:p>
            <a:r>
              <a:rPr lang="en-US" sz="2353" dirty="0">
                <a:latin typeface="Consolas" panose="020B0609020204030204" pitchFamily="49" charset="0"/>
              </a:rPr>
              <a:t>  }</a:t>
            </a:r>
          </a:p>
          <a:p>
            <a:r>
              <a:rPr lang="en-US" sz="2353" dirty="0">
                <a:latin typeface="Consolas" panose="020B0609020204030204" pitchFamily="49" charset="0"/>
              </a:rPr>
              <a:t>}</a:t>
            </a:r>
          </a:p>
        </p:txBody>
      </p:sp>
    </p:spTree>
    <p:extLst>
      <p:ext uri="{BB962C8B-B14F-4D97-AF65-F5344CB8AC3E}">
        <p14:creationId xmlns:p14="http://schemas.microsoft.com/office/powerpoint/2010/main" val="25129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VR vs AR</a:t>
            </a:r>
          </a:p>
        </p:txBody>
      </p:sp>
    </p:spTree>
    <p:extLst>
      <p:ext uri="{BB962C8B-B14F-4D97-AF65-F5344CB8AC3E}">
        <p14:creationId xmlns:p14="http://schemas.microsoft.com/office/powerpoint/2010/main" val="22500412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err="1"/>
              <a:t>Comandos</a:t>
            </a:r>
            <a:r>
              <a:rPr lang="en-US" dirty="0"/>
              <a:t> de </a:t>
            </a:r>
            <a:r>
              <a:rPr lang="en-US" dirty="0" err="1"/>
              <a:t>voz</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40" y="1417838"/>
            <a:ext cx="10984915" cy="3539430"/>
          </a:xfrm>
          <a:prstGeom prst="rect">
            <a:avLst/>
          </a:prstGeom>
        </p:spPr>
        <p:txBody>
          <a:bodyPr wrap="square">
            <a:spAutoFit/>
          </a:bodyPr>
          <a:lstStyle/>
          <a:p>
            <a:r>
              <a:rPr lang="es-ES" sz="3200" dirty="0">
                <a:latin typeface="Helvetica Neue Light"/>
              </a:rPr>
              <a:t>La voz es una forma importante de entrada en HoloLens. Le permite dirigir directamente un holograma sin depender de los gestos. Sólo necesitas…hablar.</a:t>
            </a:r>
          </a:p>
          <a:p>
            <a:endParaRPr lang="es-ES" sz="3200" dirty="0">
              <a:latin typeface="Helvetica Neue Light"/>
            </a:endParaRPr>
          </a:p>
          <a:p>
            <a:r>
              <a:rPr lang="es-ES" sz="3200" dirty="0">
                <a:latin typeface="Helvetica Neue Light"/>
              </a:rPr>
              <a:t>Estas funciones se exponen en </a:t>
            </a:r>
            <a:r>
              <a:rPr lang="es-ES" sz="3200" b="1" dirty="0" err="1">
                <a:latin typeface="Helvetica Neue Light"/>
              </a:rPr>
              <a:t>KeywordRecognizerService</a:t>
            </a:r>
            <a:r>
              <a:rPr lang="es-ES" sz="3200" dirty="0">
                <a:latin typeface="Helvetica Neue Light"/>
              </a:rPr>
              <a:t>. Para comenzar a interactuar con comandos de voz, se debe registrar el servicio. Esto se suele hacer en </a:t>
            </a:r>
            <a:r>
              <a:rPr lang="es-ES" sz="3200" dirty="0" err="1">
                <a:latin typeface="Helvetica Neue Light"/>
              </a:rPr>
              <a:t>Game.cs</a:t>
            </a:r>
            <a:r>
              <a:rPr lang="es-ES" sz="3200" dirty="0">
                <a:latin typeface="Helvetica Neue Light"/>
              </a:rPr>
              <a:t>:</a:t>
            </a:r>
            <a:endParaRPr lang="en-US" sz="2353" dirty="0">
              <a:solidFill>
                <a:schemeClr val="bg1">
                  <a:lumMod val="50000"/>
                </a:schemeClr>
              </a:solidFill>
              <a:latin typeface="Segoe UI Light"/>
            </a:endParaRPr>
          </a:p>
        </p:txBody>
      </p:sp>
      <p:sp>
        <p:nvSpPr>
          <p:cNvPr id="3" name="Rectángulo 2">
            <a:extLst>
              <a:ext uri="{FF2B5EF4-FFF2-40B4-BE49-F238E27FC236}">
                <a16:creationId xmlns:a16="http://schemas.microsoft.com/office/drawing/2014/main" id="{B727A035-5713-4305-AD4A-CD9DEAC26DB2}"/>
              </a:ext>
            </a:extLst>
          </p:cNvPr>
          <p:cNvSpPr/>
          <p:nvPr/>
        </p:nvSpPr>
        <p:spPr>
          <a:xfrm>
            <a:off x="269240" y="5294431"/>
            <a:ext cx="11313160" cy="461665"/>
          </a:xfrm>
          <a:prstGeom prst="rect">
            <a:avLst/>
          </a:prstGeom>
        </p:spPr>
        <p:txBody>
          <a:bodyPr wrap="square">
            <a:spAutoFit/>
          </a:bodyPr>
          <a:lstStyle/>
          <a:p>
            <a:r>
              <a:rPr lang="es-ES" sz="2400" dirty="0" err="1">
                <a:latin typeface="Consolas" panose="020B0609020204030204" pitchFamily="49" charset="0"/>
              </a:rPr>
              <a:t>WaveServices.RegisterService</a:t>
            </a:r>
            <a:r>
              <a:rPr lang="es-ES" sz="2400" dirty="0">
                <a:latin typeface="Consolas" panose="020B0609020204030204" pitchFamily="49" charset="0"/>
              </a:rPr>
              <a:t>(new </a:t>
            </a:r>
            <a:r>
              <a:rPr lang="es-ES" sz="2400" dirty="0" err="1">
                <a:latin typeface="Consolas" panose="020B0609020204030204" pitchFamily="49" charset="0"/>
              </a:rPr>
              <a:t>KeywordRecognizerService</a:t>
            </a:r>
            <a:r>
              <a:rPr lang="es-ES" sz="2400" dirty="0">
                <a:latin typeface="Consolas" panose="020B0609020204030204" pitchFamily="49" charset="0"/>
              </a:rPr>
              <a:t>());</a:t>
            </a:r>
          </a:p>
        </p:txBody>
      </p:sp>
    </p:spTree>
    <p:extLst>
      <p:ext uri="{BB962C8B-B14F-4D97-AF65-F5344CB8AC3E}">
        <p14:creationId xmlns:p14="http://schemas.microsoft.com/office/powerpoint/2010/main" val="63571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err="1"/>
              <a:t>Comandos</a:t>
            </a:r>
            <a:r>
              <a:rPr lang="en-US" dirty="0"/>
              <a:t> de </a:t>
            </a:r>
            <a:r>
              <a:rPr lang="en-US" dirty="0" err="1"/>
              <a:t>voz</a:t>
            </a:r>
            <a:endParaRPr lang="en-US" sz="3921" dirty="0">
              <a:gradFill>
                <a:gsLst>
                  <a:gs pos="10101">
                    <a:schemeClr val="tx1"/>
                  </a:gs>
                  <a:gs pos="54000">
                    <a:schemeClr val="tx1"/>
                  </a:gs>
                </a:gsLst>
                <a:lin ang="5400000" scaled="0"/>
              </a:gradFill>
            </a:endParaRPr>
          </a:p>
        </p:txBody>
      </p:sp>
      <p:sp>
        <p:nvSpPr>
          <p:cNvPr id="4" name="Rectángulo 3">
            <a:extLst>
              <a:ext uri="{FF2B5EF4-FFF2-40B4-BE49-F238E27FC236}">
                <a16:creationId xmlns:a16="http://schemas.microsoft.com/office/drawing/2014/main" id="{E02917F5-F12D-4B91-A0E0-1C6B15329DD3}"/>
              </a:ext>
            </a:extLst>
          </p:cNvPr>
          <p:cNvSpPr/>
          <p:nvPr/>
        </p:nvSpPr>
        <p:spPr>
          <a:xfrm>
            <a:off x="269240" y="1205625"/>
            <a:ext cx="11313160" cy="3693319"/>
          </a:xfrm>
          <a:prstGeom prst="rect">
            <a:avLst/>
          </a:prstGeom>
        </p:spPr>
        <p:txBody>
          <a:bodyPr wrap="square">
            <a:spAutoFit/>
          </a:bodyPr>
          <a:lstStyle/>
          <a:p>
            <a:r>
              <a:rPr lang="es-ES" dirty="0" err="1">
                <a:latin typeface="Consolas" panose="020B0609020204030204" pitchFamily="49" charset="0"/>
              </a:rPr>
              <a:t>var</a:t>
            </a:r>
            <a:r>
              <a:rPr lang="es-ES" dirty="0">
                <a:latin typeface="Consolas" panose="020B0609020204030204" pitchFamily="49" charset="0"/>
              </a:rPr>
              <a:t> </a:t>
            </a:r>
            <a:r>
              <a:rPr lang="es-ES" dirty="0" err="1">
                <a:latin typeface="Consolas" panose="020B0609020204030204" pitchFamily="49" charset="0"/>
              </a:rPr>
              <a:t>keywordService</a:t>
            </a:r>
            <a:r>
              <a:rPr lang="es-ES" dirty="0">
                <a:latin typeface="Consolas" panose="020B0609020204030204" pitchFamily="49" charset="0"/>
              </a:rPr>
              <a:t> = </a:t>
            </a:r>
            <a:r>
              <a:rPr lang="es-ES" dirty="0" err="1">
                <a:latin typeface="Consolas" panose="020B0609020204030204" pitchFamily="49" charset="0"/>
              </a:rPr>
              <a:t>WaveServices.GetService</a:t>
            </a:r>
            <a:r>
              <a:rPr lang="es-ES" dirty="0">
                <a:latin typeface="Consolas" panose="020B0609020204030204" pitchFamily="49" charset="0"/>
              </a:rPr>
              <a:t>&lt;</a:t>
            </a:r>
            <a:r>
              <a:rPr lang="es-ES" dirty="0" err="1">
                <a:latin typeface="Consolas" panose="020B0609020204030204" pitchFamily="49" charset="0"/>
              </a:rPr>
              <a:t>KeywordRecognizerService</a:t>
            </a:r>
            <a:r>
              <a:rPr lang="es-ES" dirty="0">
                <a:latin typeface="Consolas" panose="020B0609020204030204" pitchFamily="49" charset="0"/>
              </a:rPr>
              <a:t>&gt;();</a:t>
            </a:r>
          </a:p>
          <a:p>
            <a:r>
              <a:rPr lang="es-ES" dirty="0">
                <a:latin typeface="Consolas" panose="020B0609020204030204" pitchFamily="49" charset="0"/>
              </a:rPr>
              <a:t> </a:t>
            </a:r>
          </a:p>
          <a:p>
            <a:r>
              <a:rPr lang="es-ES" dirty="0" err="1">
                <a:latin typeface="Consolas" panose="020B0609020204030204" pitchFamily="49" charset="0"/>
              </a:rPr>
              <a:t>if</a:t>
            </a:r>
            <a:r>
              <a:rPr lang="es-ES" dirty="0">
                <a:latin typeface="Consolas" panose="020B0609020204030204" pitchFamily="49" charset="0"/>
              </a:rPr>
              <a:t> (</a:t>
            </a:r>
            <a:r>
              <a:rPr lang="es-ES" dirty="0" err="1">
                <a:latin typeface="Consolas" panose="020B0609020204030204" pitchFamily="49" charset="0"/>
              </a:rPr>
              <a:t>keywordService.IsConnected</a:t>
            </a:r>
            <a:r>
              <a:rPr lang="es-ES" dirty="0">
                <a:latin typeface="Consolas" panose="020B0609020204030204" pitchFamily="49" charset="0"/>
              </a:rPr>
              <a:t>)</a:t>
            </a:r>
          </a:p>
          <a:p>
            <a:r>
              <a:rPr lang="es-ES" dirty="0">
                <a:latin typeface="Consolas" panose="020B0609020204030204" pitchFamily="49" charset="0"/>
              </a:rPr>
              <a:t>{</a:t>
            </a:r>
          </a:p>
          <a:p>
            <a:r>
              <a:rPr lang="es-ES" dirty="0">
                <a:latin typeface="Consolas" panose="020B0609020204030204" pitchFamily="49" charset="0"/>
              </a:rPr>
              <a:t>  // 1. Sets </a:t>
            </a:r>
            <a:r>
              <a:rPr lang="es-ES" dirty="0" err="1">
                <a:latin typeface="Consolas" panose="020B0609020204030204" pitchFamily="49" charset="0"/>
              </a:rPr>
              <a:t>the</a:t>
            </a:r>
            <a:r>
              <a:rPr lang="es-ES" dirty="0">
                <a:latin typeface="Consolas" panose="020B0609020204030204" pitchFamily="49" charset="0"/>
              </a:rPr>
              <a:t> </a:t>
            </a:r>
            <a:r>
              <a:rPr lang="es-ES" dirty="0" err="1">
                <a:latin typeface="Consolas" panose="020B0609020204030204" pitchFamily="49" charset="0"/>
              </a:rPr>
              <a:t>keywords</a:t>
            </a:r>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this.keywordService.Keywords</a:t>
            </a:r>
            <a:r>
              <a:rPr lang="es-ES" dirty="0">
                <a:latin typeface="Consolas" panose="020B0609020204030204" pitchFamily="49" charset="0"/>
              </a:rPr>
              <a:t> = new </a:t>
            </a:r>
            <a:r>
              <a:rPr lang="es-ES" dirty="0" err="1">
                <a:latin typeface="Consolas" panose="020B0609020204030204" pitchFamily="49" charset="0"/>
              </a:rPr>
              <a:t>string</a:t>
            </a:r>
            <a:r>
              <a:rPr lang="es-ES" dirty="0">
                <a:latin typeface="Consolas" panose="020B0609020204030204" pitchFamily="49" charset="0"/>
              </a:rPr>
              <a:t>[] { "Begin </a:t>
            </a:r>
            <a:r>
              <a:rPr lang="es-ES" dirty="0" err="1">
                <a:latin typeface="Consolas" panose="020B0609020204030204" pitchFamily="49" charset="0"/>
              </a:rPr>
              <a:t>Action</a:t>
            </a:r>
            <a:r>
              <a:rPr lang="es-ES" dirty="0">
                <a:latin typeface="Consolas" panose="020B0609020204030204" pitchFamily="49" charset="0"/>
              </a:rPr>
              <a:t>", "</a:t>
            </a:r>
            <a:r>
              <a:rPr lang="es-ES" dirty="0" err="1">
                <a:latin typeface="Consolas" panose="020B0609020204030204" pitchFamily="49" charset="0"/>
              </a:rPr>
              <a:t>End</a:t>
            </a:r>
            <a:r>
              <a:rPr lang="es-ES" dirty="0">
                <a:latin typeface="Consolas" panose="020B0609020204030204" pitchFamily="49" charset="0"/>
              </a:rPr>
              <a:t> </a:t>
            </a:r>
            <a:r>
              <a:rPr lang="es-ES" dirty="0" err="1">
                <a:latin typeface="Consolas" panose="020B0609020204030204" pitchFamily="49" charset="0"/>
              </a:rPr>
              <a:t>Action</a:t>
            </a:r>
            <a:r>
              <a:rPr lang="es-ES" dirty="0">
                <a:latin typeface="Consolas" panose="020B0609020204030204" pitchFamily="49" charset="0"/>
              </a:rPr>
              <a:t>" };</a:t>
            </a:r>
          </a:p>
          <a:p>
            <a:r>
              <a:rPr lang="es-ES" dirty="0">
                <a:latin typeface="Consolas" panose="020B0609020204030204" pitchFamily="49" charset="0"/>
              </a:rPr>
              <a:t> </a:t>
            </a:r>
          </a:p>
          <a:p>
            <a:r>
              <a:rPr lang="es-ES" dirty="0">
                <a:latin typeface="Consolas" panose="020B0609020204030204" pitchFamily="49" charset="0"/>
              </a:rPr>
              <a:t>  // 2. </a:t>
            </a:r>
            <a:r>
              <a:rPr lang="es-ES" dirty="0" err="1">
                <a:latin typeface="Consolas" panose="020B0609020204030204" pitchFamily="49" charset="0"/>
              </a:rPr>
              <a:t>Start</a:t>
            </a:r>
            <a:r>
              <a:rPr lang="es-ES" dirty="0">
                <a:latin typeface="Consolas" panose="020B0609020204030204" pitchFamily="49" charset="0"/>
              </a:rPr>
              <a:t> </a:t>
            </a:r>
            <a:r>
              <a:rPr lang="es-ES" dirty="0" err="1">
                <a:latin typeface="Consolas" panose="020B0609020204030204" pitchFamily="49" charset="0"/>
              </a:rPr>
              <a:t>voice</a:t>
            </a:r>
            <a:r>
              <a:rPr lang="es-ES" dirty="0">
                <a:latin typeface="Consolas" panose="020B0609020204030204" pitchFamily="49" charset="0"/>
              </a:rPr>
              <a:t> </a:t>
            </a:r>
            <a:r>
              <a:rPr lang="es-ES" dirty="0" err="1">
                <a:latin typeface="Consolas" panose="020B0609020204030204" pitchFamily="49" charset="0"/>
              </a:rPr>
              <a:t>recognition</a:t>
            </a:r>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this.keywordService.Start</a:t>
            </a:r>
            <a:r>
              <a:rPr lang="es-ES" dirty="0">
                <a:latin typeface="Consolas" panose="020B0609020204030204" pitchFamily="49" charset="0"/>
              </a:rPr>
              <a:t>();</a:t>
            </a:r>
          </a:p>
          <a:p>
            <a:r>
              <a:rPr lang="es-ES" dirty="0">
                <a:latin typeface="Consolas" panose="020B0609020204030204" pitchFamily="49" charset="0"/>
              </a:rPr>
              <a:t> </a:t>
            </a:r>
          </a:p>
          <a:p>
            <a:r>
              <a:rPr lang="es-ES" dirty="0">
                <a:latin typeface="Consolas" panose="020B0609020204030204" pitchFamily="49" charset="0"/>
              </a:rPr>
              <a:t>  // 3. </a:t>
            </a:r>
            <a:r>
              <a:rPr lang="es-ES" dirty="0" err="1">
                <a:latin typeface="Consolas" panose="020B0609020204030204" pitchFamily="49" charset="0"/>
              </a:rPr>
              <a:t>That</a:t>
            </a:r>
            <a:r>
              <a:rPr lang="es-ES" dirty="0">
                <a:latin typeface="Consolas" panose="020B0609020204030204" pitchFamily="49" charset="0"/>
              </a:rPr>
              <a:t> </a:t>
            </a:r>
            <a:r>
              <a:rPr lang="es-ES" dirty="0" err="1">
                <a:latin typeface="Consolas" panose="020B0609020204030204" pitchFamily="49" charset="0"/>
              </a:rPr>
              <a:t>event</a:t>
            </a:r>
            <a:r>
              <a:rPr lang="es-ES" dirty="0">
                <a:latin typeface="Consolas" panose="020B0609020204030204" pitchFamily="49" charset="0"/>
              </a:rPr>
              <a:t> </a:t>
            </a:r>
            <a:r>
              <a:rPr lang="es-ES" dirty="0" err="1">
                <a:latin typeface="Consolas" panose="020B0609020204030204" pitchFamily="49" charset="0"/>
              </a:rPr>
              <a:t>is</a:t>
            </a:r>
            <a:r>
              <a:rPr lang="es-ES" dirty="0">
                <a:latin typeface="Consolas" panose="020B0609020204030204" pitchFamily="49" charset="0"/>
              </a:rPr>
              <a:t> </a:t>
            </a:r>
            <a:r>
              <a:rPr lang="es-ES" dirty="0" err="1">
                <a:latin typeface="Consolas" panose="020B0609020204030204" pitchFamily="49" charset="0"/>
              </a:rPr>
              <a:t>fired</a:t>
            </a:r>
            <a:r>
              <a:rPr lang="es-ES" dirty="0">
                <a:latin typeface="Consolas" panose="020B0609020204030204" pitchFamily="49" charset="0"/>
              </a:rPr>
              <a:t> </a:t>
            </a:r>
            <a:r>
              <a:rPr lang="es-ES" dirty="0" err="1">
                <a:latin typeface="Consolas" panose="020B0609020204030204" pitchFamily="49" charset="0"/>
              </a:rPr>
              <a:t>when</a:t>
            </a:r>
            <a:r>
              <a:rPr lang="es-ES" dirty="0">
                <a:latin typeface="Consolas" panose="020B0609020204030204" pitchFamily="49" charset="0"/>
              </a:rPr>
              <a:t> a </a:t>
            </a:r>
            <a:r>
              <a:rPr lang="es-ES" dirty="0" err="1">
                <a:latin typeface="Consolas" panose="020B0609020204030204" pitchFamily="49" charset="0"/>
              </a:rPr>
              <a:t>specified</a:t>
            </a:r>
            <a:r>
              <a:rPr lang="es-ES" dirty="0">
                <a:latin typeface="Consolas" panose="020B0609020204030204" pitchFamily="49" charset="0"/>
              </a:rPr>
              <a:t> </a:t>
            </a:r>
            <a:r>
              <a:rPr lang="es-ES" dirty="0" err="1">
                <a:latin typeface="Consolas" panose="020B0609020204030204" pitchFamily="49" charset="0"/>
              </a:rPr>
              <a:t>keyword</a:t>
            </a:r>
            <a:r>
              <a:rPr lang="es-ES" dirty="0">
                <a:latin typeface="Consolas" panose="020B0609020204030204" pitchFamily="49" charset="0"/>
              </a:rPr>
              <a:t> </a:t>
            </a:r>
            <a:r>
              <a:rPr lang="es-ES" dirty="0" err="1">
                <a:latin typeface="Consolas" panose="020B0609020204030204" pitchFamily="49" charset="0"/>
              </a:rPr>
              <a:t>is</a:t>
            </a:r>
            <a:r>
              <a:rPr lang="es-ES" dirty="0">
                <a:latin typeface="Consolas" panose="020B0609020204030204" pitchFamily="49" charset="0"/>
              </a:rPr>
              <a:t> </a:t>
            </a:r>
            <a:r>
              <a:rPr lang="es-ES" dirty="0" err="1">
                <a:latin typeface="Consolas" panose="020B0609020204030204" pitchFamily="49" charset="0"/>
              </a:rPr>
              <a:t>recognized</a:t>
            </a:r>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this.keywordService.OnKeywordRecognized</a:t>
            </a:r>
            <a:r>
              <a:rPr lang="es-ES" dirty="0">
                <a:latin typeface="Consolas" panose="020B0609020204030204" pitchFamily="49" charset="0"/>
              </a:rPr>
              <a:t> += </a:t>
            </a:r>
            <a:r>
              <a:rPr lang="es-ES" dirty="0" err="1">
                <a:latin typeface="Consolas" panose="020B0609020204030204" pitchFamily="49" charset="0"/>
              </a:rPr>
              <a:t>this.OnKeywordRecognized</a:t>
            </a:r>
            <a:r>
              <a:rPr lang="es-ES" dirty="0">
                <a:latin typeface="Consolas" panose="020B0609020204030204" pitchFamily="49" charset="0"/>
              </a:rPr>
              <a:t>;</a:t>
            </a:r>
          </a:p>
          <a:p>
            <a:r>
              <a:rPr lang="es-ES" dirty="0">
                <a:latin typeface="Consolas" panose="020B0609020204030204" pitchFamily="49" charset="0"/>
              </a:rPr>
              <a:t>}</a:t>
            </a:r>
          </a:p>
        </p:txBody>
      </p:sp>
    </p:spTree>
    <p:extLst>
      <p:ext uri="{BB962C8B-B14F-4D97-AF65-F5344CB8AC3E}">
        <p14:creationId xmlns:p14="http://schemas.microsoft.com/office/powerpoint/2010/main" val="115234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637"/>
            <a:ext cx="11313160" cy="1143200"/>
          </a:xfrm>
        </p:spPr>
        <p:txBody>
          <a:bodyPr/>
          <a:lstStyle/>
          <a:p>
            <a:r>
              <a:rPr lang="en-US" dirty="0" err="1"/>
              <a:t>Comandos</a:t>
            </a:r>
            <a:r>
              <a:rPr lang="en-US" dirty="0"/>
              <a:t> de </a:t>
            </a:r>
            <a:r>
              <a:rPr lang="en-US" dirty="0" err="1"/>
              <a:t>voz</a:t>
            </a:r>
            <a:endParaRPr lang="en-US" sz="3921" dirty="0">
              <a:gradFill>
                <a:gsLst>
                  <a:gs pos="10101">
                    <a:schemeClr val="tx1"/>
                  </a:gs>
                  <a:gs pos="54000">
                    <a:schemeClr val="tx1"/>
                  </a:gs>
                </a:gsLst>
                <a:lin ang="5400000" scaled="0"/>
              </a:gradFill>
            </a:endParaRPr>
          </a:p>
        </p:txBody>
      </p:sp>
      <p:sp>
        <p:nvSpPr>
          <p:cNvPr id="4" name="Rectángulo 3">
            <a:extLst>
              <a:ext uri="{FF2B5EF4-FFF2-40B4-BE49-F238E27FC236}">
                <a16:creationId xmlns:a16="http://schemas.microsoft.com/office/drawing/2014/main" id="{E02917F5-F12D-4B91-A0E0-1C6B15329DD3}"/>
              </a:ext>
            </a:extLst>
          </p:cNvPr>
          <p:cNvSpPr/>
          <p:nvPr/>
        </p:nvSpPr>
        <p:spPr>
          <a:xfrm>
            <a:off x="269240" y="1205625"/>
            <a:ext cx="11313160" cy="2862322"/>
          </a:xfrm>
          <a:prstGeom prst="rect">
            <a:avLst/>
          </a:prstGeom>
        </p:spPr>
        <p:txBody>
          <a:bodyPr wrap="square">
            <a:spAutoFit/>
          </a:bodyPr>
          <a:lstStyle/>
          <a:p>
            <a:r>
              <a:rPr lang="en-US" dirty="0">
                <a:latin typeface="Consolas" panose="020B0609020204030204" pitchFamily="49" charset="0"/>
              </a:rPr>
              <a:t>// This method is fired when a keyword is recognized</a:t>
            </a:r>
          </a:p>
          <a:p>
            <a:r>
              <a:rPr lang="en-US" dirty="0">
                <a:latin typeface="Consolas" panose="020B0609020204030204" pitchFamily="49" charset="0"/>
              </a:rPr>
              <a:t>private void </a:t>
            </a:r>
            <a:r>
              <a:rPr lang="en-US" dirty="0" err="1">
                <a:latin typeface="Consolas" panose="020B0609020204030204" pitchFamily="49" charset="0"/>
              </a:rPr>
              <a:t>OnKeywordRecognized</a:t>
            </a:r>
            <a:r>
              <a:rPr lang="en-US" dirty="0">
                <a:latin typeface="Consolas" panose="020B0609020204030204" pitchFamily="49" charset="0"/>
              </a:rPr>
              <a:t> (</a:t>
            </a:r>
            <a:r>
              <a:rPr lang="en-US" dirty="0" err="1">
                <a:latin typeface="Consolas" panose="020B0609020204030204" pitchFamily="49" charset="0"/>
              </a:rPr>
              <a:t>KeywordRecognizerResult</a:t>
            </a:r>
            <a:r>
              <a:rPr lang="en-US" dirty="0">
                <a:latin typeface="Consolas" panose="020B0609020204030204" pitchFamily="49" charset="0"/>
              </a:rPr>
              <a:t> result)</a:t>
            </a:r>
          </a:p>
          <a:p>
            <a:r>
              <a:rPr lang="en-US" dirty="0">
                <a:latin typeface="Consolas" panose="020B0609020204030204" pitchFamily="49" charset="0"/>
              </a:rPr>
              <a:t>{</a:t>
            </a:r>
          </a:p>
          <a:p>
            <a:r>
              <a:rPr lang="en-US" dirty="0">
                <a:latin typeface="Consolas" panose="020B0609020204030204" pitchFamily="49" charset="0"/>
              </a:rPr>
              <a:t>  switch (</a:t>
            </a:r>
            <a:r>
              <a:rPr lang="en-US" dirty="0" err="1">
                <a:latin typeface="Consolas" panose="020B0609020204030204" pitchFamily="49" charset="0"/>
              </a:rPr>
              <a:t>result.Text</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case “Test":</a:t>
            </a:r>
          </a:p>
          <a:p>
            <a:r>
              <a:rPr lang="en-US" dirty="0">
                <a:latin typeface="Consolas" panose="020B0609020204030204" pitchFamily="49" charset="0"/>
              </a:rPr>
              <a:t>      // Begin the action</a:t>
            </a:r>
          </a:p>
          <a:p>
            <a:r>
              <a:rPr lang="en-US" dirty="0">
                <a:latin typeface="Consolas" panose="020B0609020204030204" pitchFamily="49" charset="0"/>
              </a:rPr>
              <a:t>      break;</a:t>
            </a:r>
          </a:p>
          <a:p>
            <a:r>
              <a:rPr lang="en-US" dirty="0">
                <a:latin typeface="Consolas" panose="020B0609020204030204" pitchFamily="49" charset="0"/>
              </a:rPr>
              <a:t>  }</a:t>
            </a:r>
          </a:p>
          <a:p>
            <a:r>
              <a:rPr lang="en-US" dirty="0">
                <a:latin typeface="Consolas" panose="020B0609020204030204" pitchFamily="49" charset="0"/>
              </a:rPr>
              <a:t>}</a:t>
            </a:r>
            <a:endParaRPr lang="es-ES" dirty="0">
              <a:latin typeface="Consolas" panose="020B0609020204030204" pitchFamily="49" charset="0"/>
            </a:endParaRPr>
          </a:p>
        </p:txBody>
      </p:sp>
    </p:spTree>
    <p:extLst>
      <p:ext uri="{BB962C8B-B14F-4D97-AF65-F5344CB8AC3E}">
        <p14:creationId xmlns:p14="http://schemas.microsoft.com/office/powerpoint/2010/main" val="205826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a:t>App </a:t>
            </a:r>
            <a:r>
              <a:rPr lang="en-US" sz="6000" dirty="0" err="1"/>
              <a:t>desde</a:t>
            </a:r>
            <a:r>
              <a:rPr lang="en-US" sz="6000" dirty="0"/>
              <a:t> cero </a:t>
            </a:r>
            <a:r>
              <a:rPr lang="en-US" sz="6000" dirty="0" err="1"/>
              <a:t>paso</a:t>
            </a:r>
            <a:r>
              <a:rPr lang="en-US" sz="6000" dirty="0"/>
              <a:t> a </a:t>
            </a:r>
            <a:r>
              <a:rPr lang="en-US" sz="6000" dirty="0" err="1"/>
              <a:t>paso</a:t>
            </a:r>
            <a:endParaRPr lang="en-US" sz="6000" dirty="0"/>
          </a:p>
        </p:txBody>
      </p:sp>
    </p:spTree>
    <p:extLst>
      <p:ext uri="{BB962C8B-B14F-4D97-AF65-F5344CB8AC3E}">
        <p14:creationId xmlns:p14="http://schemas.microsoft.com/office/powerpoint/2010/main" val="126010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Tips</a:t>
            </a:r>
          </a:p>
        </p:txBody>
      </p:sp>
      <p:sp>
        <p:nvSpPr>
          <p:cNvPr id="4" name="Text Placeholder 5"/>
          <p:cNvSpPr>
            <a:spLocks noGrp="1"/>
          </p:cNvSpPr>
          <p:nvPr>
            <p:ph type="body" sz="quarter" idx="10"/>
          </p:nvPr>
        </p:nvSpPr>
        <p:spPr>
          <a:xfrm>
            <a:off x="269240" y="1189495"/>
            <a:ext cx="11653523" cy="2055178"/>
          </a:xfrm>
        </p:spPr>
        <p:txBody>
          <a:bodyPr/>
          <a:lstStyle/>
          <a:p>
            <a:r>
              <a:rPr lang="en-US" dirty="0"/>
              <a:t>Outside</a:t>
            </a:r>
          </a:p>
          <a:p>
            <a:pPr lvl="1"/>
            <a:r>
              <a:rPr lang="en-US" dirty="0" err="1"/>
              <a:t>Funciona</a:t>
            </a:r>
            <a:r>
              <a:rPr lang="en-US" dirty="0"/>
              <a:t> </a:t>
            </a:r>
            <a:r>
              <a:rPr lang="en-US" dirty="0" err="1"/>
              <a:t>pero</a:t>
            </a:r>
            <a:r>
              <a:rPr lang="en-US" dirty="0"/>
              <a:t> el </a:t>
            </a:r>
            <a:r>
              <a:rPr lang="en-US" dirty="0" err="1"/>
              <a:t>brillo</a:t>
            </a:r>
            <a:r>
              <a:rPr lang="en-US" dirty="0"/>
              <a:t> no </a:t>
            </a:r>
            <a:r>
              <a:rPr lang="en-US" dirty="0" err="1"/>
              <a:t>tiene</a:t>
            </a:r>
            <a:r>
              <a:rPr lang="en-US" dirty="0"/>
              <a:t> </a:t>
            </a:r>
            <a:r>
              <a:rPr lang="en-US" dirty="0" err="1"/>
              <a:t>suficiente</a:t>
            </a:r>
            <a:r>
              <a:rPr lang="en-US" dirty="0"/>
              <a:t> </a:t>
            </a:r>
            <a:r>
              <a:rPr lang="en-US" dirty="0" err="1"/>
              <a:t>contraste</a:t>
            </a:r>
            <a:endParaRPr lang="en-US" dirty="0"/>
          </a:p>
          <a:p>
            <a:pPr marL="336170" lvl="1" indent="-336170">
              <a:buFont typeface="Arial" panose="020B0604020202020204" pitchFamily="34" charset="0"/>
              <a:buChar char="•"/>
            </a:pPr>
            <a:endParaRPr lang="en-US" dirty="0"/>
          </a:p>
          <a:p>
            <a:endParaRPr lang="en-US" dirty="0"/>
          </a:p>
        </p:txBody>
      </p:sp>
      <p:pic>
        <p:nvPicPr>
          <p:cNvPr id="10242" name="Picture 2" descr="https://i.ytimg.com/vi/hX5Dz3FSupg/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003" y="2308470"/>
            <a:ext cx="7021995" cy="39498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Tips</a:t>
            </a:r>
          </a:p>
        </p:txBody>
      </p:sp>
      <p:sp>
        <p:nvSpPr>
          <p:cNvPr id="4" name="Text Placeholder 5"/>
          <p:cNvSpPr>
            <a:spLocks noGrp="1"/>
          </p:cNvSpPr>
          <p:nvPr>
            <p:ph type="body" sz="quarter" idx="10"/>
          </p:nvPr>
        </p:nvSpPr>
        <p:spPr>
          <a:xfrm>
            <a:off x="269240" y="1189495"/>
            <a:ext cx="11653523" cy="2387064"/>
          </a:xfrm>
        </p:spPr>
        <p:txBody>
          <a:bodyPr/>
          <a:lstStyle/>
          <a:p>
            <a:r>
              <a:rPr lang="en-US" dirty="0"/>
              <a:t>Loading times</a:t>
            </a:r>
          </a:p>
          <a:p>
            <a:pPr lvl="1"/>
            <a:r>
              <a:rPr lang="en-US" dirty="0"/>
              <a:t>Si la </a:t>
            </a:r>
            <a:r>
              <a:rPr lang="en-US" dirty="0" err="1"/>
              <a:t>aplicación</a:t>
            </a:r>
            <a:r>
              <a:rPr lang="en-US" dirty="0"/>
              <a:t> no </a:t>
            </a:r>
            <a:r>
              <a:rPr lang="en-US" dirty="0" err="1"/>
              <a:t>es</a:t>
            </a:r>
            <a:r>
              <a:rPr lang="en-US" dirty="0"/>
              <a:t> </a:t>
            </a:r>
            <a:r>
              <a:rPr lang="en-US" dirty="0" err="1"/>
              <a:t>lanzada</a:t>
            </a:r>
            <a:r>
              <a:rPr lang="en-US" dirty="0"/>
              <a:t> </a:t>
            </a:r>
            <a:r>
              <a:rPr lang="en-US" dirty="0" err="1"/>
              <a:t>en</a:t>
            </a:r>
            <a:r>
              <a:rPr lang="en-US" dirty="0"/>
              <a:t> 5 </a:t>
            </a:r>
            <a:r>
              <a:rPr lang="en-US" dirty="0" err="1"/>
              <a:t>seg</a:t>
            </a:r>
            <a:r>
              <a:rPr lang="en-US" dirty="0"/>
              <a:t> se </a:t>
            </a:r>
            <a:r>
              <a:rPr lang="en-US" dirty="0" err="1"/>
              <a:t>cierra</a:t>
            </a:r>
            <a:r>
              <a:rPr lang="en-US" dirty="0"/>
              <a:t> </a:t>
            </a:r>
          </a:p>
          <a:p>
            <a:pPr lvl="1"/>
            <a:r>
              <a:rPr lang="en-US" dirty="0"/>
              <a:t>(solo </a:t>
            </a:r>
            <a:r>
              <a:rPr lang="en-US" dirty="0" err="1"/>
              <a:t>ocurre</a:t>
            </a:r>
            <a:r>
              <a:rPr lang="en-US" dirty="0"/>
              <a:t> </a:t>
            </a:r>
            <a:r>
              <a:rPr lang="en-US" dirty="0" err="1"/>
              <a:t>en</a:t>
            </a:r>
            <a:r>
              <a:rPr lang="en-US" dirty="0"/>
              <a:t> release)</a:t>
            </a:r>
          </a:p>
          <a:p>
            <a:pPr marL="336170" lvl="1" indent="-336170">
              <a:buFont typeface="Arial" panose="020B0604020202020204" pitchFamily="34" charset="0"/>
              <a:buChar char="•"/>
            </a:pPr>
            <a:endParaRPr lang="en-US" dirty="0"/>
          </a:p>
          <a:p>
            <a:endParaRPr lang="en-US" dirty="0"/>
          </a:p>
        </p:txBody>
      </p:sp>
      <p:pic>
        <p:nvPicPr>
          <p:cNvPr id="2" name="Picture 1"/>
          <p:cNvPicPr>
            <a:picLocks noChangeAspect="1"/>
          </p:cNvPicPr>
          <p:nvPr/>
        </p:nvPicPr>
        <p:blipFill>
          <a:blip r:embed="rId3"/>
          <a:stretch>
            <a:fillRect/>
          </a:stretch>
        </p:blipFill>
        <p:spPr>
          <a:xfrm>
            <a:off x="4079045" y="2457873"/>
            <a:ext cx="6545769" cy="3667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774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Tips</a:t>
            </a:r>
          </a:p>
        </p:txBody>
      </p:sp>
      <p:sp>
        <p:nvSpPr>
          <p:cNvPr id="4" name="Text Placeholder 5"/>
          <p:cNvSpPr>
            <a:spLocks noGrp="1"/>
          </p:cNvSpPr>
          <p:nvPr>
            <p:ph type="body" sz="quarter" idx="10"/>
          </p:nvPr>
        </p:nvSpPr>
        <p:spPr>
          <a:xfrm>
            <a:off x="269240" y="1189495"/>
            <a:ext cx="11653523" cy="2055178"/>
          </a:xfrm>
        </p:spPr>
        <p:txBody>
          <a:bodyPr/>
          <a:lstStyle/>
          <a:p>
            <a:r>
              <a:rPr lang="en-US" dirty="0"/>
              <a:t>Spaces</a:t>
            </a:r>
          </a:p>
          <a:p>
            <a:pPr lvl="1"/>
            <a:r>
              <a:rPr lang="en-US" dirty="0" err="1"/>
              <a:t>Utiliza</a:t>
            </a:r>
            <a:r>
              <a:rPr lang="en-US" dirty="0"/>
              <a:t> el </a:t>
            </a:r>
            <a:r>
              <a:rPr lang="en-US" dirty="0" err="1"/>
              <a:t>nombre</a:t>
            </a:r>
            <a:r>
              <a:rPr lang="en-US" dirty="0"/>
              <a:t> de la </a:t>
            </a:r>
            <a:r>
              <a:rPr lang="en-US" dirty="0" err="1"/>
              <a:t>wifi</a:t>
            </a:r>
            <a:endParaRPr lang="en-US" dirty="0"/>
          </a:p>
          <a:p>
            <a:pPr marL="336170" lvl="1" indent="-336170">
              <a:buFont typeface="Arial" panose="020B0604020202020204" pitchFamily="34" charset="0"/>
              <a:buChar char="•"/>
            </a:pPr>
            <a:endParaRPr lang="en-US" dirty="0"/>
          </a:p>
          <a:p>
            <a:endParaRPr lang="en-US" dirty="0"/>
          </a:p>
        </p:txBody>
      </p:sp>
      <p:pic>
        <p:nvPicPr>
          <p:cNvPr id="3" name="Picture 2"/>
          <p:cNvPicPr>
            <a:picLocks noChangeAspect="1"/>
          </p:cNvPicPr>
          <p:nvPr/>
        </p:nvPicPr>
        <p:blipFill>
          <a:blip r:embed="rId3"/>
          <a:stretch>
            <a:fillRect/>
          </a:stretch>
        </p:blipFill>
        <p:spPr>
          <a:xfrm>
            <a:off x="3929640" y="2159066"/>
            <a:ext cx="7213992" cy="40578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87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74637"/>
            <a:ext cx="11313160" cy="1143200"/>
          </a:xfrm>
        </p:spPr>
        <p:txBody>
          <a:bodyPr/>
          <a:lstStyle/>
          <a:p>
            <a:r>
              <a:rPr lang="en-US" dirty="0"/>
              <a:t>Tips</a:t>
            </a:r>
          </a:p>
        </p:txBody>
      </p:sp>
      <p:sp>
        <p:nvSpPr>
          <p:cNvPr id="4" name="Text Placeholder 5"/>
          <p:cNvSpPr>
            <a:spLocks noGrp="1"/>
          </p:cNvSpPr>
          <p:nvPr>
            <p:ph type="body" sz="quarter" idx="10"/>
          </p:nvPr>
        </p:nvSpPr>
        <p:spPr>
          <a:xfrm>
            <a:off x="269240" y="1189495"/>
            <a:ext cx="11653523" cy="1387941"/>
          </a:xfrm>
        </p:spPr>
        <p:txBody>
          <a:bodyPr/>
          <a:lstStyle/>
          <a:p>
            <a:r>
              <a:rPr lang="en-US" dirty="0"/>
              <a:t>La zona </a:t>
            </a:r>
            <a:r>
              <a:rPr lang="en-US" dirty="0" err="1"/>
              <a:t>óptima</a:t>
            </a:r>
            <a:r>
              <a:rPr lang="en-US" dirty="0"/>
              <a:t> para </a:t>
            </a:r>
            <a:r>
              <a:rPr lang="en-US" dirty="0" err="1"/>
              <a:t>hologramas</a:t>
            </a:r>
            <a:r>
              <a:rPr lang="en-US" dirty="0"/>
              <a:t> </a:t>
            </a:r>
            <a:r>
              <a:rPr lang="en-US" dirty="0" err="1"/>
              <a:t>es</a:t>
            </a:r>
            <a:r>
              <a:rPr lang="en-US" dirty="0"/>
              <a:t> entre 1.25m y 5m</a:t>
            </a:r>
          </a:p>
          <a:p>
            <a:endParaRPr lang="en-US" dirty="0"/>
          </a:p>
        </p:txBody>
      </p:sp>
      <p:pic>
        <p:nvPicPr>
          <p:cNvPr id="8196" name="Picture 4" descr="Stabilization plane for 3D objects"/>
          <p:cNvPicPr>
            <a:picLocks noChangeAspect="1" noChangeArrowheads="1"/>
          </p:cNvPicPr>
          <p:nvPr/>
        </p:nvPicPr>
        <p:blipFill rotWithShape="1">
          <a:blip r:embed="rId3">
            <a:extLst>
              <a:ext uri="{28A0092B-C50C-407E-A947-70E740481C1C}">
                <a14:useLocalDpi xmlns:a14="http://schemas.microsoft.com/office/drawing/2010/main" val="0"/>
              </a:ext>
            </a:extLst>
          </a:blip>
          <a:srcRect l="9069" r="10285"/>
          <a:stretch/>
        </p:blipFill>
        <p:spPr bwMode="auto">
          <a:xfrm>
            <a:off x="866857" y="4114893"/>
            <a:ext cx="4720121" cy="2022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 name="Picture 2"/>
          <p:cNvPicPr>
            <a:picLocks noChangeAspect="1"/>
          </p:cNvPicPr>
          <p:nvPr/>
        </p:nvPicPr>
        <p:blipFill>
          <a:blip r:embed="rId4"/>
          <a:stretch>
            <a:fillRect/>
          </a:stretch>
        </p:blipFill>
        <p:spPr>
          <a:xfrm>
            <a:off x="6469512" y="2050099"/>
            <a:ext cx="4841145" cy="3076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091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Apps</a:t>
            </a:r>
          </a:p>
        </p:txBody>
      </p:sp>
    </p:spTree>
    <p:extLst>
      <p:ext uri="{BB962C8B-B14F-4D97-AF65-F5344CB8AC3E}">
        <p14:creationId xmlns:p14="http://schemas.microsoft.com/office/powerpoint/2010/main" val="22734786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09600" y="274637"/>
            <a:ext cx="10972800" cy="868363"/>
          </a:xfrm>
        </p:spPr>
        <p:txBody>
          <a:bodyPr/>
          <a:lstStyle/>
          <a:p>
            <a:r>
              <a:rPr lang="es-ES" dirty="0" err="1"/>
              <a:t>Spatial</a:t>
            </a:r>
            <a:r>
              <a:rPr lang="es-ES" dirty="0"/>
              <a:t> </a:t>
            </a:r>
            <a:r>
              <a:rPr lang="es-ES" dirty="0" err="1"/>
              <a:t>Mapping</a:t>
            </a:r>
            <a:endParaRPr lang="es-ES" dirty="0"/>
          </a:p>
        </p:txBody>
      </p:sp>
      <p:pic>
        <p:nvPicPr>
          <p:cNvPr id="4" name="HoloLens_Spatial_mapping_on_Wave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2000" y="1143000"/>
            <a:ext cx="7680000" cy="4320000"/>
          </a:xfrm>
          <a:prstGeom prst="rect">
            <a:avLst/>
          </a:prstGeom>
        </p:spPr>
      </p:pic>
    </p:spTree>
    <p:extLst>
      <p:ext uri="{BB962C8B-B14F-4D97-AF65-F5344CB8AC3E}">
        <p14:creationId xmlns:p14="http://schemas.microsoft.com/office/powerpoint/2010/main" val="120358370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43"/>
            <a:ext cx="12188644" cy="6856112"/>
          </a:xfrm>
          <a:prstGeom prst="rect">
            <a:avLst/>
          </a:prstGeom>
        </p:spPr>
      </p:pic>
      <p:sp>
        <p:nvSpPr>
          <p:cNvPr id="9" name="Rectangle 8"/>
          <p:cNvSpPr/>
          <p:nvPr/>
        </p:nvSpPr>
        <p:spPr bwMode="auto">
          <a:xfrm>
            <a:off x="269241" y="289958"/>
            <a:ext cx="4482124" cy="4485237"/>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45723" tIns="45723" rIns="45723" bIns="45723" numCol="1" spcCol="0" rtlCol="0" fromWordArt="0" anchor="b" anchorCtr="0" forceAA="0" compatLnSpc="1">
            <a:prstTxWarp prst="textNoShape">
              <a:avLst/>
            </a:prstTxWarp>
            <a:noAutofit/>
          </a:bodyPr>
          <a:lstStyle/>
          <a:p>
            <a:pPr defTabSz="914080" fontAlgn="base">
              <a:spcBef>
                <a:spcPct val="0"/>
              </a:spcBef>
              <a:spcAft>
                <a:spcPct val="0"/>
              </a:spcAft>
            </a:pPr>
            <a:endParaRPr lang="en-US" sz="1079" spc="-71"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74394" y="192577"/>
            <a:ext cx="11654015" cy="918017"/>
          </a:xfrm>
          <a:prstGeom prst="rect">
            <a:avLst/>
          </a:prstGeom>
        </p:spPr>
        <p:txBody>
          <a:bodyPr vert="horz" wrap="square" lIns="128023" tIns="182889" rIns="128023"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5295" dirty="0">
                <a:gradFill>
                  <a:gsLst>
                    <a:gs pos="5833">
                      <a:srgbClr val="FFFFFF"/>
                    </a:gs>
                    <a:gs pos="100000">
                      <a:srgbClr val="FFFFFF"/>
                    </a:gs>
                  </a:gsLst>
                  <a:lin ang="5400000" scaled="0"/>
                </a:gradFill>
                <a:cs typeface="Segoe UI" pitchFamily="34" charset="0"/>
              </a:rPr>
              <a:t>Virtual Reality</a:t>
            </a:r>
            <a:endParaRPr sz="5295" dirty="0">
              <a:gradFill>
                <a:gsLst>
                  <a:gs pos="5833">
                    <a:srgbClr val="FFFFFF"/>
                  </a:gs>
                  <a:gs pos="100000">
                    <a:srgbClr val="FFFFFF"/>
                  </a:gs>
                </a:gsLst>
                <a:lin ang="5400000" scaled="0"/>
              </a:gradFill>
              <a:cs typeface="Segoe UI" pitchFamily="34" charset="0"/>
            </a:endParaRPr>
          </a:p>
        </p:txBody>
      </p:sp>
      <p:sp>
        <p:nvSpPr>
          <p:cNvPr id="2" name="TextBox 1"/>
          <p:cNvSpPr txBox="1"/>
          <p:nvPr/>
        </p:nvSpPr>
        <p:spPr>
          <a:xfrm>
            <a:off x="269242" y="2982344"/>
            <a:ext cx="4482124" cy="1792851"/>
          </a:xfrm>
          <a:prstGeom prst="rect">
            <a:avLst/>
          </a:prstGeom>
          <a:noFill/>
        </p:spPr>
        <p:txBody>
          <a:bodyPr wrap="square" lIns="179285" tIns="143428" rIns="179285" bIns="143428" rtlCol="0">
            <a:noAutofit/>
          </a:bodyPr>
          <a:lstStyle/>
          <a:p>
            <a:pPr>
              <a:lnSpc>
                <a:spcPct val="90000"/>
              </a:lnSpc>
              <a:spcBef>
                <a:spcPct val="20000"/>
              </a:spcBef>
              <a:buSzPct val="90000"/>
            </a:pPr>
            <a:r>
              <a:rPr lang="en-US" sz="2745" dirty="0" err="1">
                <a:gradFill>
                  <a:gsLst>
                    <a:gs pos="0">
                      <a:srgbClr val="FFFFFF"/>
                    </a:gs>
                    <a:gs pos="100000">
                      <a:srgbClr val="FFFFFF"/>
                    </a:gs>
                  </a:gsLst>
                  <a:lin ang="5400000" scaled="0"/>
                </a:gradFill>
                <a:latin typeface="+mj-lt"/>
              </a:rPr>
              <a:t>Sensación</a:t>
            </a:r>
            <a:r>
              <a:rPr lang="en-US" sz="2745" dirty="0">
                <a:gradFill>
                  <a:gsLst>
                    <a:gs pos="0">
                      <a:srgbClr val="FFFFFF"/>
                    </a:gs>
                    <a:gs pos="100000">
                      <a:srgbClr val="FFFFFF"/>
                    </a:gs>
                  </a:gsLst>
                  <a:lin ang="5400000" scaled="0"/>
                </a:gradFill>
                <a:latin typeface="+mj-lt"/>
              </a:rPr>
              <a:t> de “</a:t>
            </a:r>
            <a:r>
              <a:rPr lang="en-US" sz="2745" dirty="0" err="1">
                <a:gradFill>
                  <a:gsLst>
                    <a:gs pos="0">
                      <a:srgbClr val="FFFFFF"/>
                    </a:gs>
                    <a:gs pos="100000">
                      <a:srgbClr val="FFFFFF"/>
                    </a:gs>
                  </a:gsLst>
                  <a:lin ang="5400000" scaled="0"/>
                </a:gradFill>
                <a:latin typeface="+mj-lt"/>
              </a:rPr>
              <a:t>presencia</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en</a:t>
            </a:r>
            <a:r>
              <a:rPr lang="en-US" sz="2745" dirty="0">
                <a:gradFill>
                  <a:gsLst>
                    <a:gs pos="0">
                      <a:srgbClr val="FFFFFF"/>
                    </a:gs>
                    <a:gs pos="100000">
                      <a:srgbClr val="FFFFFF"/>
                    </a:gs>
                  </a:gsLst>
                  <a:lin ang="5400000" scaled="0"/>
                </a:gradFill>
                <a:latin typeface="+mj-lt"/>
              </a:rPr>
              <a:t> un </a:t>
            </a:r>
            <a:r>
              <a:rPr lang="en-US" sz="2745" dirty="0" err="1">
                <a:gradFill>
                  <a:gsLst>
                    <a:gs pos="0">
                      <a:srgbClr val="FFFFFF"/>
                    </a:gs>
                    <a:gs pos="100000">
                      <a:srgbClr val="FFFFFF"/>
                    </a:gs>
                  </a:gsLst>
                  <a:lin ang="5400000" scaled="0"/>
                </a:gradFill>
                <a:latin typeface="+mj-lt"/>
              </a:rPr>
              <a:t>mundo</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alternativo</a:t>
            </a:r>
            <a:endParaRPr lang="en-US" sz="2745"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42436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Aplicaciones reales. Disponibles en la Store!</a:t>
            </a:r>
          </a:p>
        </p:txBody>
      </p:sp>
      <p:pic>
        <p:nvPicPr>
          <p:cNvPr id="4" name="HoloPlanner_app_made_with_Wave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6000" y="1417837"/>
            <a:ext cx="7680000" cy="4320000"/>
          </a:xfrm>
          <a:prstGeom prst="rect">
            <a:avLst/>
          </a:prstGeom>
        </p:spPr>
      </p:pic>
    </p:spTree>
    <p:extLst>
      <p:ext uri="{BB962C8B-B14F-4D97-AF65-F5344CB8AC3E}">
        <p14:creationId xmlns:p14="http://schemas.microsoft.com/office/powerpoint/2010/main" val="384601743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98068"/>
            <a:ext cx="11637012" cy="1661865"/>
          </a:xfrm>
        </p:spPr>
        <p:txBody>
          <a:bodyPr/>
          <a:lstStyle/>
          <a:p>
            <a:r>
              <a:rPr lang="en-US" dirty="0"/>
              <a:t>One more thing</a:t>
            </a:r>
            <a:br>
              <a:rPr lang="en-US" dirty="0"/>
            </a:br>
            <a:endParaRPr lang="en-US" dirty="0"/>
          </a:p>
        </p:txBody>
      </p:sp>
    </p:spTree>
    <p:extLst>
      <p:ext uri="{BB962C8B-B14F-4D97-AF65-F5344CB8AC3E}">
        <p14:creationId xmlns:p14="http://schemas.microsoft.com/office/powerpoint/2010/main" val="23294248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a:t>Holoportation</a:t>
            </a:r>
            <a:endParaRPr lang="es-ES" dirty="0"/>
          </a:p>
        </p:txBody>
      </p:sp>
      <p:pic>
        <p:nvPicPr>
          <p:cNvPr id="5" name="HoloPortation__Mixed_realit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5171" y="1349672"/>
            <a:ext cx="9041659" cy="4958785"/>
          </a:xfrm>
          <a:prstGeom prst="rect">
            <a:avLst/>
          </a:prstGeom>
        </p:spPr>
      </p:pic>
    </p:spTree>
    <p:extLst>
      <p:ext uri="{BB962C8B-B14F-4D97-AF65-F5344CB8AC3E}">
        <p14:creationId xmlns:p14="http://schemas.microsoft.com/office/powerpoint/2010/main" val="72584656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480709"/>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dirty="0" err="1">
                <a:solidFill>
                  <a:schemeClr val="accent2">
                    <a:lumMod val="75000"/>
                  </a:schemeClr>
                </a:solidFill>
              </a:rPr>
              <a:t>Preguntas</a:t>
            </a:r>
            <a:r>
              <a:rPr lang="en-US" sz="3200" dirty="0">
                <a:solidFill>
                  <a:schemeClr val="accent2">
                    <a:lumMod val="75000"/>
                  </a:schemeClr>
                </a:solidFill>
              </a:rPr>
              <a:t> y </a:t>
            </a:r>
            <a:r>
              <a:rPr lang="en-US" sz="3200" dirty="0" err="1">
                <a:solidFill>
                  <a:schemeClr val="accent2">
                    <a:lumMod val="75000"/>
                  </a:schemeClr>
                </a:solidFill>
              </a:rPr>
              <a:t>respuestas</a:t>
            </a:r>
            <a:r>
              <a:rPr lang="en-US" sz="3200" dirty="0">
                <a:solidFill>
                  <a:schemeClr val="accent2">
                    <a:lumMod val="75000"/>
                  </a:schemeClr>
                </a:solidFill>
              </a:rPr>
              <a:t>.</a:t>
            </a:r>
            <a:endParaRPr lang="ru-RU" sz="3200" dirty="0">
              <a:solidFill>
                <a:schemeClr val="accent2">
                  <a:lumMod val="75000"/>
                </a:schemeClr>
              </a:solidFill>
            </a:endParaRPr>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2">
                    <a:lumMod val="75000"/>
                  </a:schemeClr>
                </a:solidFill>
                <a:latin typeface="Aller" pitchFamily="2" charset="0"/>
              </a:rPr>
              <a:t>P</a:t>
            </a:r>
            <a:r>
              <a:rPr lang="en-US" sz="11731" dirty="0">
                <a:solidFill>
                  <a:schemeClr val="accent2">
                    <a:lumMod val="75000"/>
                  </a:schemeClr>
                </a:solidFill>
                <a:latin typeface="Aller" pitchFamily="2" charset="0"/>
              </a:rPr>
              <a:t>&amp;</a:t>
            </a:r>
            <a:r>
              <a:rPr lang="en-US" sz="22129" dirty="0">
                <a:solidFill>
                  <a:schemeClr val="accent2">
                    <a:lumMod val="75000"/>
                  </a:schemeClr>
                </a:solidFill>
                <a:latin typeface="Aller" pitchFamily="2" charset="0"/>
              </a:rPr>
              <a:t>R</a:t>
            </a:r>
            <a:endParaRPr lang="ru-RU" sz="22129" dirty="0">
              <a:solidFill>
                <a:schemeClr val="accent2">
                  <a:lumMod val="75000"/>
                </a:schemeClr>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404467" y="2750060"/>
            <a:ext cx="11260075" cy="1387832"/>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9600" dirty="0">
                <a:solidFill>
                  <a:srgbClr val="002060"/>
                </a:solidFill>
                <a:latin typeface="Aller" pitchFamily="2" charset="0"/>
              </a:rPr>
              <a:t>Gracias!</a:t>
            </a:r>
            <a:endParaRPr lang="ru-RU" sz="9600" dirty="0">
              <a:solidFill>
                <a:srgbClr val="002060"/>
              </a:solidFill>
            </a:endParaRPr>
          </a:p>
        </p:txBody>
      </p:sp>
    </p:spTree>
    <p:extLst>
      <p:ext uri="{BB962C8B-B14F-4D97-AF65-F5344CB8AC3E}">
        <p14:creationId xmlns:p14="http://schemas.microsoft.com/office/powerpoint/2010/main" val="2241286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VR vs AR</a:t>
            </a:r>
          </a:p>
        </p:txBody>
      </p:sp>
      <p:sp>
        <p:nvSpPr>
          <p:cNvPr id="7" name="Text Placeholder 5"/>
          <p:cNvSpPr>
            <a:spLocks noGrp="1"/>
          </p:cNvSpPr>
          <p:nvPr>
            <p:ph type="body" sz="quarter" idx="10"/>
          </p:nvPr>
        </p:nvSpPr>
        <p:spPr>
          <a:xfrm>
            <a:off x="269240" y="1189495"/>
            <a:ext cx="11653523" cy="1387941"/>
          </a:xfrm>
        </p:spPr>
        <p:txBody>
          <a:bodyPr/>
          <a:lstStyle/>
          <a:p>
            <a:r>
              <a:rPr lang="en-US" dirty="0"/>
              <a:t>Virtual Reality</a:t>
            </a:r>
          </a:p>
          <a:p>
            <a:pPr lvl="1"/>
            <a:r>
              <a:rPr lang="en-US" dirty="0" err="1"/>
              <a:t>Sustituye</a:t>
            </a:r>
            <a:r>
              <a:rPr lang="en-US" dirty="0"/>
              <a:t> </a:t>
            </a:r>
            <a:r>
              <a:rPr lang="en-US" dirty="0" err="1"/>
              <a:t>completamente</a:t>
            </a:r>
            <a:r>
              <a:rPr lang="en-US" dirty="0"/>
              <a:t> </a:t>
            </a:r>
            <a:r>
              <a:rPr lang="en-US" dirty="0" err="1"/>
              <a:t>tu</a:t>
            </a:r>
            <a:r>
              <a:rPr lang="en-US" dirty="0"/>
              <a:t> </a:t>
            </a:r>
            <a:r>
              <a:rPr lang="en-US" dirty="0" err="1"/>
              <a:t>entorno</a:t>
            </a:r>
            <a:endParaRPr lang="en-US" dirty="0"/>
          </a:p>
          <a:p>
            <a:pPr lvl="1"/>
            <a:endParaRPr lang="en-US" dirty="0"/>
          </a:p>
        </p:txBody>
      </p:sp>
      <p:pic>
        <p:nvPicPr>
          <p:cNvPr id="8" name="Picture 7" descr="http://blogs-images.forbes.com/davidewalt/files/2016/03/oculus-rift-vr-headset-1200x69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03" r="3053"/>
          <a:stretch/>
        </p:blipFill>
        <p:spPr bwMode="auto">
          <a:xfrm>
            <a:off x="1165663" y="2639895"/>
            <a:ext cx="2390467" cy="15238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www.htcvive.com/managed-assets/shared/desktop/vive/VR_Web_Product_HM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421" t="8143" r="18421" b="8523"/>
          <a:stretch/>
        </p:blipFill>
        <p:spPr bwMode="auto">
          <a:xfrm>
            <a:off x="5124873" y="2662596"/>
            <a:ext cx="1867552" cy="14784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media1.gameinformer.com/filestorage/CommunityServer.Components.SiteFiles/imagefeed/featured/sony/projectmorpheus/morpheus0326-610.jpg"/>
          <p:cNvPicPr>
            <a:picLocks noChangeAspect="1" noChangeArrowheads="1"/>
          </p:cNvPicPr>
          <p:nvPr/>
        </p:nvPicPr>
        <p:blipFill rotWithShape="1">
          <a:blip r:embed="rId5">
            <a:extLst>
              <a:ext uri="{28A0092B-C50C-407E-A947-70E740481C1C}">
                <a14:useLocalDpi xmlns:a14="http://schemas.microsoft.com/office/drawing/2010/main" val="0"/>
              </a:ext>
            </a:extLst>
          </a:blip>
          <a:srcRect l="21168" r="4277"/>
          <a:stretch/>
        </p:blipFill>
        <p:spPr bwMode="auto">
          <a:xfrm>
            <a:off x="8665574" y="2559108"/>
            <a:ext cx="2171460" cy="16854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g02.a.alicdn.com/kf/HTB1kktvIpXXXXckXVXXq6xXFXXXX/CN-ULTRA-CLEAR-Google-Cardboard-Valencia-Quality-3D-Virtual-Reality-Glasses-L07360.jpg"/>
          <p:cNvPicPr>
            <a:picLocks noChangeAspect="1" noChangeArrowheads="1"/>
          </p:cNvPicPr>
          <p:nvPr/>
        </p:nvPicPr>
        <p:blipFill rotWithShape="1">
          <a:blip r:embed="rId6">
            <a:extLst>
              <a:ext uri="{28A0092B-C50C-407E-A947-70E740481C1C}">
                <a14:useLocalDpi xmlns:a14="http://schemas.microsoft.com/office/drawing/2010/main" val="0"/>
              </a:ext>
            </a:extLst>
          </a:blip>
          <a:srcRect t="13167" b="9740"/>
          <a:stretch/>
        </p:blipFill>
        <p:spPr bwMode="auto">
          <a:xfrm>
            <a:off x="1256248" y="4773638"/>
            <a:ext cx="2209296" cy="17032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odosmartglasses.com/wp-content/uploads/2016/02/main_bg_left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0768" y="4549531"/>
            <a:ext cx="2390467" cy="1806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ssets.bwbx.io/images/users/iqjWHBFdfxIU/iqGdPB8Y9ymQ/v0/-1x-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4614" y="4724520"/>
            <a:ext cx="2913380" cy="145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24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12192000" cy="6858000"/>
          </a:xfrm>
          <a:prstGeom prst="rect">
            <a:avLst/>
          </a:prstGeom>
        </p:spPr>
      </p:pic>
      <p:sp>
        <p:nvSpPr>
          <p:cNvPr id="9" name="Rectangle 8"/>
          <p:cNvSpPr/>
          <p:nvPr/>
        </p:nvSpPr>
        <p:spPr bwMode="auto">
          <a:xfrm>
            <a:off x="269241" y="289958"/>
            <a:ext cx="4482124" cy="4485237"/>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45723" tIns="45723" rIns="45723" bIns="45723" numCol="1" spcCol="0" rtlCol="0" fromWordArt="0" anchor="b" anchorCtr="0" forceAA="0" compatLnSpc="1">
            <a:prstTxWarp prst="textNoShape">
              <a:avLst/>
            </a:prstTxWarp>
            <a:noAutofit/>
          </a:bodyPr>
          <a:lstStyle/>
          <a:p>
            <a:pPr defTabSz="914080" fontAlgn="base">
              <a:spcBef>
                <a:spcPct val="0"/>
              </a:spcBef>
              <a:spcAft>
                <a:spcPct val="0"/>
              </a:spcAft>
            </a:pPr>
            <a:endParaRPr lang="en-US" sz="1079" spc="-71"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74394" y="192576"/>
            <a:ext cx="11654015" cy="1651359"/>
          </a:xfrm>
          <a:prstGeom prst="rect">
            <a:avLst/>
          </a:prstGeom>
        </p:spPr>
        <p:txBody>
          <a:bodyPr vert="horz" wrap="square" lIns="128023" tIns="182889" rIns="128023"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5295" dirty="0">
                <a:gradFill>
                  <a:gsLst>
                    <a:gs pos="5833">
                      <a:srgbClr val="FFFFFF"/>
                    </a:gs>
                    <a:gs pos="100000">
                      <a:srgbClr val="FFFFFF"/>
                    </a:gs>
                  </a:gsLst>
                  <a:lin ang="5400000" scaled="0"/>
                </a:gradFill>
                <a:cs typeface="Segoe UI" pitchFamily="34" charset="0"/>
              </a:rPr>
              <a:t>Augmented</a:t>
            </a:r>
          </a:p>
          <a:p>
            <a:r>
              <a:rPr lang="en-US" sz="5295" dirty="0">
                <a:gradFill>
                  <a:gsLst>
                    <a:gs pos="5833">
                      <a:srgbClr val="FFFFFF"/>
                    </a:gs>
                    <a:gs pos="100000">
                      <a:srgbClr val="FFFFFF"/>
                    </a:gs>
                  </a:gsLst>
                  <a:lin ang="5400000" scaled="0"/>
                </a:gradFill>
                <a:cs typeface="Segoe UI" pitchFamily="34" charset="0"/>
              </a:rPr>
              <a:t>Reality</a:t>
            </a:r>
          </a:p>
        </p:txBody>
      </p:sp>
      <p:sp>
        <p:nvSpPr>
          <p:cNvPr id="2" name="TextBox 1"/>
          <p:cNvSpPr txBox="1"/>
          <p:nvPr/>
        </p:nvSpPr>
        <p:spPr>
          <a:xfrm>
            <a:off x="269242" y="2982344"/>
            <a:ext cx="4482124" cy="1792851"/>
          </a:xfrm>
          <a:prstGeom prst="rect">
            <a:avLst/>
          </a:prstGeom>
          <a:noFill/>
        </p:spPr>
        <p:txBody>
          <a:bodyPr wrap="square" lIns="179285" tIns="143428" rIns="179285" bIns="143428" rtlCol="0">
            <a:noAutofit/>
          </a:bodyPr>
          <a:lstStyle/>
          <a:p>
            <a:pPr>
              <a:lnSpc>
                <a:spcPct val="90000"/>
              </a:lnSpc>
              <a:spcBef>
                <a:spcPct val="20000"/>
              </a:spcBef>
              <a:buSzPct val="90000"/>
            </a:pPr>
            <a:r>
              <a:rPr lang="en-US" sz="2745" dirty="0">
                <a:gradFill>
                  <a:gsLst>
                    <a:gs pos="0">
                      <a:srgbClr val="FFFFFF"/>
                    </a:gs>
                    <a:gs pos="100000">
                      <a:srgbClr val="FFFFFF"/>
                    </a:gs>
                  </a:gsLst>
                  <a:lin ang="5400000" scaled="0"/>
                </a:gradFill>
                <a:latin typeface="+mj-lt"/>
              </a:rPr>
              <a:t>El </a:t>
            </a:r>
            <a:r>
              <a:rPr lang="en-US" sz="2745" dirty="0" err="1">
                <a:gradFill>
                  <a:gsLst>
                    <a:gs pos="0">
                      <a:srgbClr val="FFFFFF"/>
                    </a:gs>
                    <a:gs pos="100000">
                      <a:srgbClr val="FFFFFF"/>
                    </a:gs>
                  </a:gsLst>
                  <a:lin ang="5400000" scaled="0"/>
                </a:gradFill>
                <a:latin typeface="+mj-lt"/>
              </a:rPr>
              <a:t>mundo</a:t>
            </a:r>
            <a:r>
              <a:rPr lang="en-US" sz="2745" dirty="0">
                <a:gradFill>
                  <a:gsLst>
                    <a:gs pos="0">
                      <a:srgbClr val="FFFFFF"/>
                    </a:gs>
                    <a:gs pos="100000">
                      <a:srgbClr val="FFFFFF"/>
                    </a:gs>
                  </a:gsLst>
                  <a:lin ang="5400000" scaled="0"/>
                </a:gradFill>
                <a:latin typeface="+mj-lt"/>
              </a:rPr>
              <a:t> real se </a:t>
            </a:r>
            <a:r>
              <a:rPr lang="en-US" sz="2745" dirty="0" err="1">
                <a:gradFill>
                  <a:gsLst>
                    <a:gs pos="0">
                      <a:srgbClr val="FFFFFF"/>
                    </a:gs>
                    <a:gs pos="100000">
                      <a:srgbClr val="FFFFFF"/>
                    </a:gs>
                  </a:gsLst>
                  <a:lin ang="5400000" scaled="0"/>
                </a:gradFill>
                <a:latin typeface="+mj-lt"/>
              </a:rPr>
              <a:t>mezcla</a:t>
            </a:r>
            <a:r>
              <a:rPr lang="en-US" sz="2745" dirty="0">
                <a:gradFill>
                  <a:gsLst>
                    <a:gs pos="0">
                      <a:srgbClr val="FFFFFF"/>
                    </a:gs>
                    <a:gs pos="100000">
                      <a:srgbClr val="FFFFFF"/>
                    </a:gs>
                  </a:gsLst>
                  <a:lin ang="5400000" scaled="0"/>
                </a:gradFill>
                <a:latin typeface="+mj-lt"/>
              </a:rPr>
              <a:t> con el digital. Los </a:t>
            </a:r>
            <a:r>
              <a:rPr lang="en-US" sz="2745" dirty="0" err="1">
                <a:gradFill>
                  <a:gsLst>
                    <a:gs pos="0">
                      <a:srgbClr val="FFFFFF"/>
                    </a:gs>
                    <a:gs pos="100000">
                      <a:srgbClr val="FFFFFF"/>
                    </a:gs>
                  </a:gsLst>
                  <a:lin ang="5400000" scaled="0"/>
                </a:gradFill>
                <a:latin typeface="+mj-lt"/>
              </a:rPr>
              <a:t>objetos</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digitales</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dan</a:t>
            </a:r>
            <a:r>
              <a:rPr lang="en-US" sz="2745" dirty="0">
                <a:gradFill>
                  <a:gsLst>
                    <a:gs pos="0">
                      <a:srgbClr val="FFFFFF"/>
                    </a:gs>
                    <a:gs pos="100000">
                      <a:srgbClr val="FFFFFF"/>
                    </a:gs>
                  </a:gsLst>
                  <a:lin ang="5400000" scaled="0"/>
                </a:gradFill>
                <a:latin typeface="+mj-lt"/>
              </a:rPr>
              <a:t> la </a:t>
            </a:r>
            <a:r>
              <a:rPr lang="en-US" sz="2745" dirty="0" err="1">
                <a:gradFill>
                  <a:gsLst>
                    <a:gs pos="0">
                      <a:srgbClr val="FFFFFF"/>
                    </a:gs>
                    <a:gs pos="100000">
                      <a:srgbClr val="FFFFFF"/>
                    </a:gs>
                  </a:gsLst>
                  <a:lin ang="5400000" scaled="0"/>
                </a:gradFill>
                <a:latin typeface="+mj-lt"/>
              </a:rPr>
              <a:t>sensación</a:t>
            </a:r>
            <a:r>
              <a:rPr lang="en-US" sz="2745" dirty="0">
                <a:gradFill>
                  <a:gsLst>
                    <a:gs pos="0">
                      <a:srgbClr val="FFFFFF"/>
                    </a:gs>
                    <a:gs pos="100000">
                      <a:srgbClr val="FFFFFF"/>
                    </a:gs>
                  </a:gsLst>
                  <a:lin ang="5400000" scaled="0"/>
                </a:gradFill>
                <a:latin typeface="+mj-lt"/>
              </a:rPr>
              <a:t> de </a:t>
            </a:r>
            <a:r>
              <a:rPr lang="en-US" sz="2745" dirty="0" err="1">
                <a:gradFill>
                  <a:gsLst>
                    <a:gs pos="0">
                      <a:srgbClr val="FFFFFF"/>
                    </a:gs>
                    <a:gs pos="100000">
                      <a:srgbClr val="FFFFFF"/>
                    </a:gs>
                  </a:gsLst>
                  <a:lin ang="5400000" scaled="0"/>
                </a:gradFill>
                <a:latin typeface="+mj-lt"/>
              </a:rPr>
              <a:t>pertener</a:t>
            </a:r>
            <a:r>
              <a:rPr lang="en-US" sz="2745" dirty="0">
                <a:gradFill>
                  <a:gsLst>
                    <a:gs pos="0">
                      <a:srgbClr val="FFFFFF"/>
                    </a:gs>
                    <a:gs pos="100000">
                      <a:srgbClr val="FFFFFF"/>
                    </a:gs>
                  </a:gsLst>
                  <a:lin ang="5400000" scaled="0"/>
                </a:gradFill>
                <a:latin typeface="+mj-lt"/>
              </a:rPr>
              <a:t> al </a:t>
            </a:r>
            <a:r>
              <a:rPr lang="en-US" sz="2745" dirty="0" err="1">
                <a:gradFill>
                  <a:gsLst>
                    <a:gs pos="0">
                      <a:srgbClr val="FFFFFF"/>
                    </a:gs>
                    <a:gs pos="100000">
                      <a:srgbClr val="FFFFFF"/>
                    </a:gs>
                  </a:gsLst>
                  <a:lin ang="5400000" scaled="0"/>
                </a:gradFill>
                <a:latin typeface="+mj-lt"/>
              </a:rPr>
              <a:t>mundo</a:t>
            </a:r>
            <a:r>
              <a:rPr lang="en-US" sz="2745" dirty="0">
                <a:gradFill>
                  <a:gsLst>
                    <a:gs pos="0">
                      <a:srgbClr val="FFFFFF"/>
                    </a:gs>
                    <a:gs pos="100000">
                      <a:srgbClr val="FFFFFF"/>
                    </a:gs>
                  </a:gsLst>
                  <a:lin ang="5400000" scaled="0"/>
                </a:gradFill>
                <a:latin typeface="+mj-lt"/>
              </a:rPr>
              <a:t> real.</a:t>
            </a:r>
          </a:p>
        </p:txBody>
      </p:sp>
    </p:spTree>
    <p:extLst>
      <p:ext uri="{BB962C8B-B14F-4D97-AF65-F5344CB8AC3E}">
        <p14:creationId xmlns:p14="http://schemas.microsoft.com/office/powerpoint/2010/main" val="28738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VR vs AR</a:t>
            </a:r>
          </a:p>
        </p:txBody>
      </p:sp>
      <p:sp>
        <p:nvSpPr>
          <p:cNvPr id="7" name="Text Placeholder 5"/>
          <p:cNvSpPr>
            <a:spLocks noGrp="1"/>
          </p:cNvSpPr>
          <p:nvPr>
            <p:ph type="body" sz="quarter" idx="10"/>
          </p:nvPr>
        </p:nvSpPr>
        <p:spPr>
          <a:xfrm>
            <a:off x="269240" y="1189495"/>
            <a:ext cx="11653523" cy="1056043"/>
          </a:xfrm>
        </p:spPr>
        <p:txBody>
          <a:bodyPr/>
          <a:lstStyle/>
          <a:p>
            <a:r>
              <a:rPr lang="en-US" dirty="0" err="1"/>
              <a:t>Agumented</a:t>
            </a:r>
            <a:r>
              <a:rPr lang="en-US" dirty="0"/>
              <a:t> Reality</a:t>
            </a:r>
          </a:p>
          <a:p>
            <a:pPr lvl="1"/>
            <a:r>
              <a:rPr lang="en-US" dirty="0" err="1"/>
              <a:t>Coloca</a:t>
            </a:r>
            <a:r>
              <a:rPr lang="en-US" dirty="0"/>
              <a:t> </a:t>
            </a:r>
            <a:r>
              <a:rPr lang="en-US" dirty="0" err="1"/>
              <a:t>elementos</a:t>
            </a:r>
            <a:r>
              <a:rPr lang="en-US" dirty="0"/>
              <a:t> </a:t>
            </a:r>
            <a:r>
              <a:rPr lang="en-US" dirty="0" err="1"/>
              <a:t>virtuales</a:t>
            </a:r>
            <a:r>
              <a:rPr lang="en-US" dirty="0"/>
              <a:t> u </a:t>
            </a:r>
            <a:r>
              <a:rPr lang="en-US" dirty="0" err="1"/>
              <a:t>hologramas</a:t>
            </a:r>
            <a:r>
              <a:rPr lang="en-US" dirty="0"/>
              <a:t> </a:t>
            </a:r>
            <a:r>
              <a:rPr lang="en-US" dirty="0" err="1"/>
              <a:t>sobre</a:t>
            </a:r>
            <a:r>
              <a:rPr lang="en-US" dirty="0"/>
              <a:t> </a:t>
            </a:r>
            <a:r>
              <a:rPr lang="en-US" dirty="0" err="1"/>
              <a:t>tu</a:t>
            </a:r>
            <a:r>
              <a:rPr lang="en-US" dirty="0"/>
              <a:t> </a:t>
            </a:r>
            <a:r>
              <a:rPr lang="en-US" dirty="0" err="1"/>
              <a:t>entorno</a:t>
            </a:r>
            <a:endParaRPr lang="en-US" dirty="0"/>
          </a:p>
        </p:txBody>
      </p:sp>
      <p:pic>
        <p:nvPicPr>
          <p:cNvPr id="2050" name="Picture 2" descr="https://www.windowscentral.com/sites/wpcentral.com/files/styles/large/public/topic_images/2016/hololens-topic.png?itok=oPubtLY8"/>
          <p:cNvPicPr>
            <a:picLocks noChangeAspect="1" noChangeArrowheads="1"/>
          </p:cNvPicPr>
          <p:nvPr/>
        </p:nvPicPr>
        <p:blipFill rotWithShape="1">
          <a:blip r:embed="rId3">
            <a:extLst>
              <a:ext uri="{28A0092B-C50C-407E-A947-70E740481C1C}">
                <a14:useLocalDpi xmlns:a14="http://schemas.microsoft.com/office/drawing/2010/main" val="0"/>
              </a:ext>
            </a:extLst>
          </a:blip>
          <a:srcRect t="17439" b="19347"/>
          <a:stretch/>
        </p:blipFill>
        <p:spPr bwMode="auto">
          <a:xfrm>
            <a:off x="642750" y="3578405"/>
            <a:ext cx="3212189" cy="20280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meta 2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2940" y="3270463"/>
            <a:ext cx="3146123" cy="233599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roadtovr.com/wp-content/uploads/2014/10/magic-leap-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1765" y="3578405"/>
            <a:ext cx="3062785" cy="1148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95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fade">
                                      <p:cBhvr>
                                        <p:cTn id="17"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6197</TotalTime>
  <Words>4872</Words>
  <Application>Microsoft Office PowerPoint</Application>
  <PresentationFormat>Panorámica</PresentationFormat>
  <Paragraphs>448</Paragraphs>
  <Slides>64</Slides>
  <Notes>46</Notes>
  <HiddenSlides>0</HiddenSlides>
  <MMClips>3</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64</vt:i4>
      </vt:variant>
    </vt:vector>
  </HeadingPairs>
  <TitlesOfParts>
    <vt:vector size="75" baseType="lpstr">
      <vt:lpstr>Aller</vt:lpstr>
      <vt:lpstr>Arial</vt:lpstr>
      <vt:lpstr>Calibri</vt:lpstr>
      <vt:lpstr>Consolas</vt:lpstr>
      <vt:lpstr>Helvetica Neue Light</vt:lpstr>
      <vt:lpstr>Josefin Sans</vt:lpstr>
      <vt:lpstr>Segoe UI</vt:lpstr>
      <vt:lpstr>Segoe UI Light</vt:lpstr>
      <vt:lpstr>Segoe UI Light (Cuerpo)</vt:lpstr>
      <vt:lpstr>Times New Roman</vt:lpstr>
      <vt:lpstr>5-30629_Build_Template_WHITE</vt:lpstr>
      <vt:lpstr>Taller HoloLens con Wave Engine</vt:lpstr>
      <vt:lpstr>Javier Suárez Ruiz</vt:lpstr>
      <vt:lpstr>Presentación de PowerPoint</vt:lpstr>
      <vt:lpstr>Agenda</vt:lpstr>
      <vt:lpstr>VR vs AR</vt:lpstr>
      <vt:lpstr>Presentación de PowerPoint</vt:lpstr>
      <vt:lpstr>VR vs AR</vt:lpstr>
      <vt:lpstr>Presentación de PowerPoint</vt:lpstr>
      <vt:lpstr>VR vs AR</vt:lpstr>
      <vt:lpstr>Las HoloLens en detalle</vt:lpstr>
      <vt:lpstr>¿Qué es un holograma?</vt:lpstr>
      <vt:lpstr>Hololens</vt:lpstr>
      <vt:lpstr>Hololens</vt:lpstr>
      <vt:lpstr>Hololens</vt:lpstr>
      <vt:lpstr>Presentación de PowerPoint</vt:lpstr>
      <vt:lpstr>Un vistazo a las HoloLens</vt:lpstr>
      <vt:lpstr>Desarrollo</vt:lpstr>
      <vt:lpstr>Desarrollo</vt:lpstr>
      <vt:lpstr>El emulador</vt:lpstr>
      <vt:lpstr>El emulador</vt:lpstr>
      <vt:lpstr>Plantillas</vt:lpstr>
      <vt:lpstr>UWP and Holographic App</vt:lpstr>
      <vt:lpstr>Vemos plantillas y emulador</vt:lpstr>
      <vt:lpstr>Unity</vt:lpstr>
      <vt:lpstr>Wave Engine</vt:lpstr>
      <vt:lpstr>Wave Engine</vt:lpstr>
      <vt:lpstr>Interacción</vt:lpstr>
      <vt:lpstr>APIs y Sensores</vt:lpstr>
      <vt:lpstr>APIs y Sensores</vt:lpstr>
      <vt:lpstr>APIs y Sensores</vt:lpstr>
      <vt:lpstr>APIs y Sensores</vt:lpstr>
      <vt:lpstr>APIs y Sensores</vt:lpstr>
      <vt:lpstr>APIs y Sensores</vt:lpstr>
      <vt:lpstr>APIs y Sensores</vt:lpstr>
      <vt:lpstr>APIs y Sensores</vt:lpstr>
      <vt:lpstr>APIs y Sensores</vt:lpstr>
      <vt:lpstr>App paso a paso desde cero</vt:lpstr>
      <vt:lpstr>App paso a paso desde cero</vt:lpstr>
      <vt:lpstr>Wave Engine</vt:lpstr>
      <vt:lpstr>Nuevo proyecto</vt:lpstr>
      <vt:lpstr>Proyecto Wave Engine</vt:lpstr>
      <vt:lpstr>Stereo Camera</vt:lpstr>
      <vt:lpstr>Stereo Camera</vt:lpstr>
      <vt:lpstr>Stereo Camera</vt:lpstr>
      <vt:lpstr>Stereo Camera</vt:lpstr>
      <vt:lpstr>Stereo Camera</vt:lpstr>
      <vt:lpstr>Proyecto HoloLens</vt:lpstr>
      <vt:lpstr>Spatial Inputs</vt:lpstr>
      <vt:lpstr>Spatial Inputs</vt:lpstr>
      <vt:lpstr>Comandos de voz</vt:lpstr>
      <vt:lpstr>Comandos de voz</vt:lpstr>
      <vt:lpstr>Comandos de voz</vt:lpstr>
      <vt:lpstr>App desde cero paso a paso</vt:lpstr>
      <vt:lpstr>Tips</vt:lpstr>
      <vt:lpstr>Tips</vt:lpstr>
      <vt:lpstr>Tips</vt:lpstr>
      <vt:lpstr>Tips</vt:lpstr>
      <vt:lpstr>Apps</vt:lpstr>
      <vt:lpstr>Spatial Mapping</vt:lpstr>
      <vt:lpstr>Aplicaciones reales. Disponibles en la Store!</vt:lpstr>
      <vt:lpstr>One more thing </vt:lpstr>
      <vt:lpstr>Holoportation</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207</cp:revision>
  <dcterms:created xsi:type="dcterms:W3CDTF">2015-05-05T21:43:30Z</dcterms:created>
  <dcterms:modified xsi:type="dcterms:W3CDTF">2017-09-23T10:05:58Z</dcterms:modified>
</cp:coreProperties>
</file>